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4"/>
  </p:notesMasterIdLst>
  <p:sldIdLst>
    <p:sldId id="256" r:id="rId2"/>
    <p:sldId id="257" r:id="rId3"/>
    <p:sldId id="267" r:id="rId4"/>
    <p:sldId id="258" r:id="rId5"/>
    <p:sldId id="264" r:id="rId6"/>
    <p:sldId id="265" r:id="rId7"/>
    <p:sldId id="266" r:id="rId8"/>
    <p:sldId id="260" r:id="rId9"/>
    <p:sldId id="262" r:id="rId10"/>
    <p:sldId id="263" r:id="rId11"/>
    <p:sldId id="268" r:id="rId12"/>
    <p:sldId id="269" r:id="rId13"/>
  </p:sldIdLst>
  <p:sldSz cx="14630400" cy="8229600"/>
  <p:notesSz cx="8229600" cy="14630400"/>
  <p:embeddedFontLst>
    <p:embeddedFont>
      <p:font typeface="Raleway Medium" pitchFamily="2" charset="0"/>
      <p:regular r:id="rId15"/>
      <p:italic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BF49632-C93D-259F-989A-CC550B1AF368}" v="95" dt="2025-02-11T06:47:33.88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726" autoAdjust="0"/>
    <p:restoredTop sz="94610"/>
  </p:normalViewPr>
  <p:slideViewPr>
    <p:cSldViewPr snapToGrid="0" snapToObjects="1">
      <p:cViewPr varScale="1">
        <p:scale>
          <a:sx n="71" d="100"/>
          <a:sy n="71" d="100"/>
        </p:scale>
        <p:origin x="557"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763114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229600"/>
          </a:xfrm>
          <a:prstGeom prst="rect">
            <a:avLst/>
          </a:prstGeom>
          <a:solidFill>
            <a:srgbClr val="27272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6.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3" name="Text 0"/>
          <p:cNvSpPr/>
          <p:nvPr/>
        </p:nvSpPr>
        <p:spPr>
          <a:xfrm>
            <a:off x="864037" y="1028224"/>
            <a:ext cx="7415927" cy="1371600"/>
          </a:xfrm>
          <a:prstGeom prst="rect">
            <a:avLst/>
          </a:prstGeom>
          <a:noFill/>
          <a:ln/>
        </p:spPr>
        <p:txBody>
          <a:bodyPr wrap="square" lIns="0" tIns="0" rIns="0" bIns="0" rtlCol="0" anchor="t"/>
          <a:lstStyle/>
          <a:p>
            <a:pPr marL="0" indent="0">
              <a:lnSpc>
                <a:spcPts val="5400"/>
              </a:lnSpc>
              <a:buNone/>
            </a:pPr>
            <a:r>
              <a:rPr lang="en-US" sz="4300" b="1" dirty="0">
                <a:solidFill>
                  <a:srgbClr val="FFE14D"/>
                </a:solidFill>
                <a:latin typeface="Comfortaa Bold" pitchFamily="34" charset="0"/>
                <a:ea typeface="Comfortaa Bold" pitchFamily="34" charset="-122"/>
                <a:cs typeface="Comfortaa Bold" pitchFamily="34" charset="-120"/>
              </a:rPr>
              <a:t>Textile Management System</a:t>
            </a:r>
            <a:endParaRPr lang="en-US" sz="4300" dirty="0"/>
          </a:p>
        </p:txBody>
      </p:sp>
      <p:sp>
        <p:nvSpPr>
          <p:cNvPr id="4" name="Text 1"/>
          <p:cNvSpPr/>
          <p:nvPr/>
        </p:nvSpPr>
        <p:spPr>
          <a:xfrm>
            <a:off x="864037" y="2770108"/>
            <a:ext cx="7415927" cy="395049"/>
          </a:xfrm>
          <a:prstGeom prst="rect">
            <a:avLst/>
          </a:prstGeom>
          <a:noFill/>
          <a:ln/>
        </p:spPr>
        <p:txBody>
          <a:bodyPr wrap="none" lIns="0" tIns="0" rIns="0" bIns="0" rtlCol="0" anchor="t"/>
          <a:lstStyle/>
          <a:p>
            <a:pPr marL="0" indent="0">
              <a:lnSpc>
                <a:spcPts val="3100"/>
              </a:lnSpc>
              <a:buNone/>
            </a:pPr>
            <a:r>
              <a:rPr lang="en-US" sz="1900" dirty="0">
                <a:solidFill>
                  <a:srgbClr val="D7D4CC"/>
                </a:solidFill>
                <a:latin typeface="Raleway Medium"/>
                <a:ea typeface="Raleway Medium" pitchFamily="34" charset="-122"/>
                <a:cs typeface="Raleway Medium" pitchFamily="34" charset="-120"/>
              </a:rPr>
              <a:t>Submitted By:</a:t>
            </a:r>
            <a:endParaRPr lang="en-US" sz="1900" dirty="0"/>
          </a:p>
        </p:txBody>
      </p:sp>
      <p:sp>
        <p:nvSpPr>
          <p:cNvPr id="5" name="Text 2"/>
          <p:cNvSpPr/>
          <p:nvPr/>
        </p:nvSpPr>
        <p:spPr>
          <a:xfrm>
            <a:off x="864037" y="3442811"/>
            <a:ext cx="7415927" cy="395049"/>
          </a:xfrm>
          <a:prstGeom prst="rect">
            <a:avLst/>
          </a:prstGeom>
          <a:noFill/>
          <a:ln/>
        </p:spPr>
        <p:txBody>
          <a:bodyPr wrap="none" lIns="0" tIns="0" rIns="0" bIns="0" rtlCol="0" anchor="t"/>
          <a:lstStyle/>
          <a:p>
            <a:pPr marL="0" indent="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Rakibul Hasan Ridoy (1731339042)</a:t>
            </a:r>
            <a:endParaRPr lang="en-US" sz="1900" dirty="0"/>
          </a:p>
        </p:txBody>
      </p:sp>
      <p:sp>
        <p:nvSpPr>
          <p:cNvPr id="6" name="Text 3"/>
          <p:cNvSpPr/>
          <p:nvPr/>
        </p:nvSpPr>
        <p:spPr>
          <a:xfrm>
            <a:off x="864037" y="4115514"/>
            <a:ext cx="7415927" cy="395049"/>
          </a:xfrm>
          <a:prstGeom prst="rect">
            <a:avLst/>
          </a:prstGeom>
          <a:noFill/>
          <a:ln/>
        </p:spPr>
        <p:txBody>
          <a:bodyPr wrap="none" lIns="0" tIns="0" rIns="0" bIns="0" rtlCol="0" anchor="t"/>
          <a:lstStyle/>
          <a:p>
            <a:pPr marL="0" indent="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Md.Muntasir Abid (2212773042)</a:t>
            </a:r>
            <a:endParaRPr lang="en-US" sz="1900" dirty="0"/>
          </a:p>
        </p:txBody>
      </p:sp>
      <p:sp>
        <p:nvSpPr>
          <p:cNvPr id="7" name="Text 4"/>
          <p:cNvSpPr/>
          <p:nvPr/>
        </p:nvSpPr>
        <p:spPr>
          <a:xfrm>
            <a:off x="866381" y="4757967"/>
            <a:ext cx="7415927" cy="395049"/>
          </a:xfrm>
          <a:prstGeom prst="rect">
            <a:avLst/>
          </a:prstGeom>
          <a:noFill/>
          <a:ln/>
        </p:spPr>
        <p:txBody>
          <a:bodyPr wrap="none" lIns="0" tIns="0" rIns="0" bIns="0" rtlCol="0" anchor="t"/>
          <a:lstStyle/>
          <a:p>
            <a:pPr marL="0" indent="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Rokib Hasan Shuvo (2121827642) </a:t>
            </a:r>
            <a:endParaRPr lang="en-US" sz="1900" dirty="0"/>
          </a:p>
        </p:txBody>
      </p:sp>
      <p:sp>
        <p:nvSpPr>
          <p:cNvPr id="8" name="Text 5"/>
          <p:cNvSpPr/>
          <p:nvPr/>
        </p:nvSpPr>
        <p:spPr>
          <a:xfrm>
            <a:off x="864037" y="5460921"/>
            <a:ext cx="7415927" cy="395049"/>
          </a:xfrm>
          <a:prstGeom prst="rect">
            <a:avLst/>
          </a:prstGeom>
          <a:noFill/>
          <a:ln/>
        </p:spPr>
        <p:txBody>
          <a:bodyPr wrap="none" lIns="0" tIns="0" rIns="0" bIns="0" rtlCol="0" anchor="t"/>
          <a:lstStyle/>
          <a:p>
            <a:pPr marL="0" indent="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Sk. Mohammad Abrar Rahman (2122436642)</a:t>
            </a:r>
            <a:endParaRPr lang="en-US" sz="1900" dirty="0"/>
          </a:p>
        </p:txBody>
      </p:sp>
      <p:sp>
        <p:nvSpPr>
          <p:cNvPr id="9" name="Text 6"/>
          <p:cNvSpPr/>
          <p:nvPr/>
        </p:nvSpPr>
        <p:spPr>
          <a:xfrm>
            <a:off x="864037" y="6133624"/>
            <a:ext cx="7415927" cy="395049"/>
          </a:xfrm>
          <a:prstGeom prst="rect">
            <a:avLst/>
          </a:prstGeom>
          <a:noFill/>
          <a:ln/>
        </p:spPr>
        <p:txBody>
          <a:bodyPr wrap="none" lIns="0" tIns="0" rIns="0" bIns="0" rtlCol="0" anchor="t"/>
          <a:lstStyle/>
          <a:p>
            <a:pPr>
              <a:lnSpc>
                <a:spcPts val="3100"/>
              </a:lnSpc>
            </a:pPr>
            <a:endParaRPr lang="en-US" sz="1900" dirty="0">
              <a:solidFill>
                <a:srgbClr val="D7D4CC"/>
              </a:solidFill>
              <a:latin typeface="Raleway Medium"/>
              <a:ea typeface="Raleway Medium" pitchFamily="34" charset="-122"/>
              <a:cs typeface="Raleway Medium" pitchFamily="34" charset="-120"/>
            </a:endParaRPr>
          </a:p>
          <a:p>
            <a:pPr>
              <a:lnSpc>
                <a:spcPts val="3100"/>
              </a:lnSpc>
            </a:pPr>
            <a:r>
              <a:rPr lang="en-US" sz="1900" dirty="0">
                <a:solidFill>
                  <a:srgbClr val="D7D4CC"/>
                </a:solidFill>
                <a:latin typeface="Raleway Medium"/>
                <a:ea typeface="Raleway Medium" pitchFamily="34" charset="-122"/>
                <a:cs typeface="Raleway Medium" pitchFamily="34" charset="-120"/>
              </a:rPr>
              <a:t>Submitted To:</a:t>
            </a:r>
            <a:endParaRPr lang="en-US" sz="1900" dirty="0">
              <a:solidFill>
                <a:srgbClr val="000000"/>
              </a:solidFill>
              <a:latin typeface="Raleway Medium"/>
              <a:ea typeface="Calibri"/>
              <a:cs typeface="Calibri"/>
            </a:endParaRPr>
          </a:p>
          <a:p>
            <a:pPr>
              <a:lnSpc>
                <a:spcPts val="3100"/>
              </a:lnSpc>
            </a:pPr>
            <a:r>
              <a:rPr lang="en-US" sz="1900" dirty="0">
                <a:solidFill>
                  <a:srgbClr val="D7D4CC"/>
                </a:solidFill>
                <a:latin typeface="Raleway Medium"/>
                <a:ea typeface="Raleway Medium" pitchFamily="34" charset="-122"/>
                <a:cs typeface="Raleway Medium" pitchFamily="34" charset="-120"/>
              </a:rPr>
              <a:t>Mohammad </a:t>
            </a:r>
            <a:r>
              <a:rPr lang="en-US" sz="1900" dirty="0" err="1">
                <a:solidFill>
                  <a:srgbClr val="D7D4CC"/>
                </a:solidFill>
                <a:latin typeface="Raleway Medium"/>
                <a:ea typeface="Raleway Medium" pitchFamily="34" charset="-122"/>
                <a:cs typeface="Raleway Medium" pitchFamily="34" charset="-120"/>
              </a:rPr>
              <a:t>Shifat</a:t>
            </a:r>
            <a:r>
              <a:rPr lang="en-US" sz="1900" dirty="0">
                <a:solidFill>
                  <a:srgbClr val="D7D4CC"/>
                </a:solidFill>
                <a:latin typeface="Raleway Medium"/>
                <a:ea typeface="Raleway Medium" pitchFamily="34" charset="-122"/>
                <a:cs typeface="Raleway Medium" pitchFamily="34" charset="-120"/>
              </a:rPr>
              <a:t>-E-Rabbi (Assistant Professor)</a:t>
            </a:r>
            <a:endParaRPr lang="en-US" sz="1900">
              <a:latin typeface="Raleway Medium"/>
              <a:ea typeface="Calibri"/>
              <a:cs typeface="Calibri"/>
            </a:endParaRPr>
          </a:p>
        </p:txBody>
      </p:sp>
      <p:sp>
        <p:nvSpPr>
          <p:cNvPr id="10" name="Text 7"/>
          <p:cNvSpPr/>
          <p:nvPr/>
        </p:nvSpPr>
        <p:spPr>
          <a:xfrm>
            <a:off x="864037" y="6806327"/>
            <a:ext cx="7415927" cy="395049"/>
          </a:xfrm>
          <a:prstGeom prst="rect">
            <a:avLst/>
          </a:prstGeom>
          <a:noFill/>
          <a:ln/>
        </p:spPr>
        <p:txBody>
          <a:bodyPr wrap="none" lIns="0" tIns="0" rIns="0" bIns="0" rtlCol="0" anchor="t"/>
          <a:lstStyle/>
          <a:p>
            <a:pPr marL="0" indent="0">
              <a:lnSpc>
                <a:spcPts val="3100"/>
              </a:lnSpc>
              <a:buNone/>
            </a:pPr>
            <a:endParaRPr lang="en-US" sz="1900" dirty="0"/>
          </a:p>
        </p:txBody>
      </p:sp>
      <p:pic>
        <p:nvPicPr>
          <p:cNvPr id="12" name="Picture 11">
            <a:extLst>
              <a:ext uri="{FF2B5EF4-FFF2-40B4-BE49-F238E27FC236}">
                <a16:creationId xmlns:a16="http://schemas.microsoft.com/office/drawing/2014/main" id="{52595B7E-DB27-488C-BB40-284321994761}"/>
              </a:ext>
            </a:extLst>
          </p:cNvPr>
          <p:cNvPicPr>
            <a:picLocks noChangeAspect="1"/>
          </p:cNvPicPr>
          <p:nvPr/>
        </p:nvPicPr>
        <p:blipFill>
          <a:blip r:embed="rId3"/>
          <a:stretch>
            <a:fillRect/>
          </a:stretch>
        </p:blipFill>
        <p:spPr>
          <a:xfrm>
            <a:off x="8286254" y="3025"/>
            <a:ext cx="6763646" cy="8111251"/>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name="Slide 8">
    <p:bg>
      <p:bgPr>
        <a:gradFill>
          <a:gsLst>
            <a:gs pos="100000">
              <a:schemeClr val="tx1">
                <a:lumMod val="0"/>
              </a:schemeClr>
            </a:gs>
            <a:gs pos="100000">
              <a:schemeClr val="accent5">
                <a:lumMod val="95000"/>
              </a:schemeClr>
            </a:gs>
            <a:gs pos="100000">
              <a:schemeClr val="accent5">
                <a:lumMod val="60000"/>
              </a:schemeClr>
            </a:gs>
          </a:gsLst>
          <a:lin ang="2700000" scaled="1"/>
        </a:gradFill>
        <a:effectLst/>
      </p:bgPr>
    </p:bg>
    <p:spTree>
      <p:nvGrpSpPr>
        <p:cNvPr id="1" name=""/>
        <p:cNvGrpSpPr/>
        <p:nvPr/>
      </p:nvGrpSpPr>
      <p:grpSpPr>
        <a:xfrm>
          <a:off x="0" y="0"/>
          <a:ext cx="0" cy="0"/>
          <a:chOff x="0" y="0"/>
          <a:chExt cx="0" cy="0"/>
        </a:xfrm>
      </p:grpSpPr>
      <p:sp>
        <p:nvSpPr>
          <p:cNvPr id="3" name="Text 0"/>
          <p:cNvSpPr/>
          <p:nvPr/>
        </p:nvSpPr>
        <p:spPr>
          <a:xfrm>
            <a:off x="8687574" y="561022"/>
            <a:ext cx="2521894" cy="770066"/>
          </a:xfrm>
          <a:prstGeom prst="rect">
            <a:avLst/>
          </a:prstGeom>
          <a:noFill/>
          <a:ln/>
        </p:spPr>
        <p:txBody>
          <a:bodyPr wrap="square" lIns="0" tIns="0" rIns="0" bIns="0" rtlCol="0" anchor="t"/>
          <a:lstStyle/>
          <a:p>
            <a:pPr marL="0" indent="0">
              <a:lnSpc>
                <a:spcPts val="5400"/>
              </a:lnSpc>
              <a:buNone/>
            </a:pPr>
            <a:r>
              <a:rPr lang="en-US" sz="4300" b="1" dirty="0">
                <a:solidFill>
                  <a:srgbClr val="FFE14D"/>
                </a:solidFill>
                <a:latin typeface="Comfortaa Bold" pitchFamily="34" charset="0"/>
                <a:ea typeface="Comfortaa Bold" pitchFamily="34" charset="-122"/>
                <a:cs typeface="Comfortaa Bold" pitchFamily="34" charset="-120"/>
              </a:rPr>
              <a:t>Conclusion</a:t>
            </a:r>
            <a:endParaRPr lang="en-US" sz="4300" dirty="0"/>
          </a:p>
        </p:txBody>
      </p:sp>
      <p:sp>
        <p:nvSpPr>
          <p:cNvPr id="4" name="Shape 1"/>
          <p:cNvSpPr/>
          <p:nvPr/>
        </p:nvSpPr>
        <p:spPr>
          <a:xfrm>
            <a:off x="6206990" y="1331088"/>
            <a:ext cx="8076169" cy="6574420"/>
          </a:xfrm>
          <a:prstGeom prst="roundRect">
            <a:avLst>
              <a:gd name="adj" fmla="val 14439"/>
            </a:avLst>
          </a:prstGeom>
          <a:solidFill>
            <a:srgbClr val="46464A"/>
          </a:solidFill>
          <a:ln/>
          <a:effectLst/>
        </p:spPr>
      </p:sp>
      <p:sp>
        <p:nvSpPr>
          <p:cNvPr id="6" name="Text 3"/>
          <p:cNvSpPr/>
          <p:nvPr/>
        </p:nvSpPr>
        <p:spPr>
          <a:xfrm>
            <a:off x="6782765" y="1932622"/>
            <a:ext cx="7187878" cy="8229599"/>
          </a:xfrm>
          <a:prstGeom prst="rect">
            <a:avLst/>
          </a:prstGeom>
          <a:noFill/>
          <a:ln/>
          <a:effectLst>
            <a:glow rad="228600">
              <a:schemeClr val="accent4">
                <a:satMod val="175000"/>
                <a:alpha val="40000"/>
              </a:schemeClr>
            </a:glow>
          </a:effectLst>
        </p:spPr>
        <p:txBody>
          <a:bodyPr wrap="square" lIns="0" tIns="0" rIns="0" bIns="0" rtlCol="0" anchor="t"/>
          <a:lstStyle/>
          <a:p>
            <a:pPr marL="0" indent="0">
              <a:lnSpc>
                <a:spcPts val="3100"/>
              </a:lnSpc>
              <a:buNone/>
            </a:pPr>
            <a:endParaRPr lang="en-US" sz="1900" dirty="0">
              <a:solidFill>
                <a:srgbClr val="D7D4CC"/>
              </a:solidFill>
              <a:latin typeface="Raleway Medium" pitchFamily="34" charset="0"/>
              <a:ea typeface="Raleway Medium" pitchFamily="34" charset="-122"/>
              <a:cs typeface="Raleway Medium" pitchFamily="34" charset="-120"/>
            </a:endParaRPr>
          </a:p>
          <a:p>
            <a:pPr marL="0" indent="0">
              <a:lnSpc>
                <a:spcPts val="3100"/>
              </a:lnSpc>
              <a:buNone/>
            </a:pPr>
            <a:endParaRPr lang="en-US" sz="1900" dirty="0">
              <a:solidFill>
                <a:srgbClr val="D7D4CC"/>
              </a:solidFill>
              <a:latin typeface="Raleway Medium" pitchFamily="34" charset="0"/>
              <a:ea typeface="Raleway Medium" pitchFamily="34" charset="-122"/>
              <a:cs typeface="Raleway Medium" pitchFamily="34" charset="-120"/>
            </a:endParaRPr>
          </a:p>
          <a:p>
            <a:pPr marL="0" indent="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Wrapping things up, Our Textile Management System enhances efficiency by streamlining inventory, orders, and production processes. It optimizes resource utilization, reduces manual errors, and improves decision-making. This system ensures smooth operations, cost-effectiveness, and better customer satisfaction, making it a valuable tool for modern textile industries to stay competitive and well-organized.</a:t>
            </a:r>
            <a:endParaRPr lang="en-US" sz="1900" dirty="0"/>
          </a:p>
        </p:txBody>
      </p:sp>
      <p:pic>
        <p:nvPicPr>
          <p:cNvPr id="11" name="Picture 10">
            <a:extLst>
              <a:ext uri="{FF2B5EF4-FFF2-40B4-BE49-F238E27FC236}">
                <a16:creationId xmlns:a16="http://schemas.microsoft.com/office/drawing/2014/main" id="{C039B27C-FC69-4F5D-B855-A7F17F54E7A2}"/>
              </a:ext>
            </a:extLst>
          </p:cNvPr>
          <p:cNvPicPr>
            <a:picLocks noChangeAspect="1"/>
          </p:cNvPicPr>
          <p:nvPr/>
        </p:nvPicPr>
        <p:blipFill>
          <a:blip r:embed="rId3"/>
          <a:stretch>
            <a:fillRect/>
          </a:stretch>
        </p:blipFill>
        <p:spPr>
          <a:xfrm>
            <a:off x="0" y="-10757"/>
            <a:ext cx="6188336" cy="8229599"/>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100000">
              <a:schemeClr val="tx1">
                <a:lumMod val="0"/>
              </a:schemeClr>
            </a:gs>
            <a:gs pos="100000">
              <a:schemeClr val="accent5">
                <a:lumMod val="95000"/>
              </a:schemeClr>
            </a:gs>
            <a:gs pos="100000">
              <a:schemeClr val="accent5">
                <a:lumMod val="60000"/>
              </a:schemeClr>
            </a:gs>
          </a:gsLst>
          <a:path path="circle">
            <a:fillToRect l="50000" t="130000" r="50000" b="-30000"/>
          </a:path>
        </a:gradFill>
        <a:effectLst/>
      </p:bgPr>
    </p:bg>
    <p:spTree>
      <p:nvGrpSpPr>
        <p:cNvPr id="1" name=""/>
        <p:cNvGrpSpPr/>
        <p:nvPr/>
      </p:nvGrpSpPr>
      <p:grpSpPr>
        <a:xfrm>
          <a:off x="0" y="0"/>
          <a:ext cx="0" cy="0"/>
          <a:chOff x="0" y="0"/>
          <a:chExt cx="0" cy="0"/>
        </a:xfrm>
      </p:grpSpPr>
      <p:sp>
        <p:nvSpPr>
          <p:cNvPr id="2" name="Text 0">
            <a:extLst>
              <a:ext uri="{FF2B5EF4-FFF2-40B4-BE49-F238E27FC236}">
                <a16:creationId xmlns:a16="http://schemas.microsoft.com/office/drawing/2014/main" id="{3EAC5548-71A9-494E-90A2-9B09DADDA292}"/>
              </a:ext>
            </a:extLst>
          </p:cNvPr>
          <p:cNvSpPr/>
          <p:nvPr/>
        </p:nvSpPr>
        <p:spPr>
          <a:xfrm>
            <a:off x="3080056" y="2896700"/>
            <a:ext cx="8472558" cy="2813189"/>
          </a:xfrm>
          <a:prstGeom prst="rect">
            <a:avLst/>
          </a:prstGeom>
          <a:noFill/>
          <a:ln/>
        </p:spPr>
        <p:txBody>
          <a:bodyPr wrap="square" lIns="0" tIns="0" rIns="0" bIns="0" rtlCol="0" anchor="t"/>
          <a:lstStyle/>
          <a:p>
            <a:pPr algn="ctr"/>
            <a:r>
              <a:rPr lang="en-US" sz="9600" b="1" dirty="0">
                <a:solidFill>
                  <a:srgbClr val="FFE14D"/>
                </a:solidFill>
                <a:latin typeface="Comfortaa Bold"/>
                <a:ea typeface="Comfortaa Bold"/>
                <a:cs typeface="Comfortaa Bold" pitchFamily="34" charset="-120"/>
              </a:rPr>
              <a:t>Any Questions?</a:t>
            </a:r>
            <a:endParaRPr lang="en-US" sz="9600" b="1" dirty="0">
              <a:solidFill>
                <a:srgbClr val="FFE14D"/>
              </a:solidFill>
              <a:latin typeface="Comfortaa Bold"/>
              <a:ea typeface="Comfortaa Bold"/>
            </a:endParaRPr>
          </a:p>
        </p:txBody>
      </p:sp>
    </p:spTree>
    <p:extLst>
      <p:ext uri="{BB962C8B-B14F-4D97-AF65-F5344CB8AC3E}">
        <p14:creationId xmlns:p14="http://schemas.microsoft.com/office/powerpoint/2010/main" val="4061718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100000">
              <a:schemeClr val="tx1">
                <a:lumMod val="0"/>
              </a:schemeClr>
            </a:gs>
            <a:gs pos="100000">
              <a:schemeClr val="accent5">
                <a:lumMod val="95000"/>
              </a:schemeClr>
            </a:gs>
            <a:gs pos="100000">
              <a:schemeClr val="accent5">
                <a:lumMod val="60000"/>
              </a:schemeClr>
            </a:gs>
          </a:gsLst>
          <a:path path="circle">
            <a:fillToRect l="50000" t="130000" r="50000" b="-30000"/>
          </a:path>
        </a:gradFill>
        <a:effectLst/>
      </p:bgPr>
    </p:bg>
    <p:spTree>
      <p:nvGrpSpPr>
        <p:cNvPr id="1" name=""/>
        <p:cNvGrpSpPr/>
        <p:nvPr/>
      </p:nvGrpSpPr>
      <p:grpSpPr>
        <a:xfrm>
          <a:off x="0" y="0"/>
          <a:ext cx="0" cy="0"/>
          <a:chOff x="0" y="0"/>
          <a:chExt cx="0" cy="0"/>
        </a:xfrm>
      </p:grpSpPr>
      <p:sp>
        <p:nvSpPr>
          <p:cNvPr id="3" name="Text 0">
            <a:extLst>
              <a:ext uri="{FF2B5EF4-FFF2-40B4-BE49-F238E27FC236}">
                <a16:creationId xmlns:a16="http://schemas.microsoft.com/office/drawing/2014/main" id="{E9980B3B-76FE-459E-B480-F3C8ED179A8D}"/>
              </a:ext>
            </a:extLst>
          </p:cNvPr>
          <p:cNvSpPr/>
          <p:nvPr/>
        </p:nvSpPr>
        <p:spPr>
          <a:xfrm>
            <a:off x="4861368" y="3831220"/>
            <a:ext cx="6690166" cy="4045352"/>
          </a:xfrm>
          <a:prstGeom prst="rect">
            <a:avLst/>
          </a:prstGeom>
          <a:noFill/>
          <a:ln/>
        </p:spPr>
        <p:txBody>
          <a:bodyPr wrap="square" lIns="0" tIns="0" rIns="0" bIns="0" rtlCol="0" anchor="t"/>
          <a:lstStyle/>
          <a:p>
            <a:pPr marL="0" indent="0">
              <a:lnSpc>
                <a:spcPts val="5400"/>
              </a:lnSpc>
              <a:buNone/>
            </a:pPr>
            <a:r>
              <a:rPr lang="en-US" sz="9600" b="1" dirty="0">
                <a:solidFill>
                  <a:srgbClr val="FFE14D"/>
                </a:solidFill>
                <a:latin typeface="Comfortaa Bold" pitchFamily="34" charset="0"/>
                <a:ea typeface="Comfortaa Bold" pitchFamily="34" charset="-122"/>
                <a:cs typeface="Comfortaa Bold" pitchFamily="34" charset="-120"/>
              </a:rPr>
              <a:t>Thank You</a:t>
            </a:r>
            <a:endParaRPr lang="en-US" sz="9600" dirty="0"/>
          </a:p>
        </p:txBody>
      </p:sp>
    </p:spTree>
    <p:extLst>
      <p:ext uri="{BB962C8B-B14F-4D97-AF65-F5344CB8AC3E}">
        <p14:creationId xmlns:p14="http://schemas.microsoft.com/office/powerpoint/2010/main" val="6630202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2951022" y="915449"/>
            <a:ext cx="8505873" cy="1187949"/>
          </a:xfrm>
          <a:prstGeom prst="rect">
            <a:avLst/>
          </a:prstGeom>
          <a:noFill/>
          <a:ln/>
        </p:spPr>
        <p:txBody>
          <a:bodyPr wrap="none" lIns="0" tIns="0" rIns="0" bIns="0" rtlCol="0" anchor="t"/>
          <a:lstStyle/>
          <a:p>
            <a:pPr marL="0" indent="0">
              <a:lnSpc>
                <a:spcPts val="5400"/>
              </a:lnSpc>
              <a:buNone/>
            </a:pPr>
            <a:r>
              <a:rPr lang="en-US" sz="4300" b="1" dirty="0">
                <a:solidFill>
                  <a:srgbClr val="FFE14D"/>
                </a:solidFill>
                <a:latin typeface="Comfortaa Bold" pitchFamily="34" charset="0"/>
                <a:ea typeface="Comfortaa Bold" pitchFamily="34" charset="-122"/>
                <a:cs typeface="Comfortaa Bold" pitchFamily="34" charset="-120"/>
              </a:rPr>
              <a:t>Introduction to Textile Management</a:t>
            </a:r>
            <a:endParaRPr lang="en-US" sz="4300" dirty="0"/>
          </a:p>
        </p:txBody>
      </p:sp>
      <p:sp>
        <p:nvSpPr>
          <p:cNvPr id="3" name="Text 1"/>
          <p:cNvSpPr/>
          <p:nvPr/>
        </p:nvSpPr>
        <p:spPr>
          <a:xfrm>
            <a:off x="864037" y="2977634"/>
            <a:ext cx="2743200" cy="342900"/>
          </a:xfrm>
          <a:prstGeom prst="rect">
            <a:avLst/>
          </a:prstGeom>
          <a:noFill/>
          <a:ln/>
        </p:spPr>
        <p:txBody>
          <a:bodyPr wrap="none" lIns="0" tIns="0" rIns="0" bIns="0" rtlCol="0" anchor="t"/>
          <a:lstStyle/>
          <a:p>
            <a:pPr marL="0" indent="0">
              <a:lnSpc>
                <a:spcPts val="2700"/>
              </a:lnSpc>
              <a:buNone/>
            </a:pPr>
            <a:r>
              <a:rPr lang="en-US" sz="2150" b="1" dirty="0">
                <a:solidFill>
                  <a:srgbClr val="FFE14D"/>
                </a:solidFill>
                <a:latin typeface="Comfortaa Bold" pitchFamily="34" charset="0"/>
                <a:ea typeface="Comfortaa Bold" pitchFamily="34" charset="-122"/>
                <a:cs typeface="Comfortaa Bold" pitchFamily="34" charset="-120"/>
              </a:rPr>
              <a:t>Definition</a:t>
            </a:r>
            <a:endParaRPr lang="en-US" sz="2150" dirty="0"/>
          </a:p>
        </p:txBody>
      </p:sp>
      <p:sp>
        <p:nvSpPr>
          <p:cNvPr id="4" name="Text 2"/>
          <p:cNvSpPr/>
          <p:nvPr/>
        </p:nvSpPr>
        <p:spPr>
          <a:xfrm>
            <a:off x="864037" y="3567351"/>
            <a:ext cx="6150054" cy="2765346"/>
          </a:xfrm>
          <a:prstGeom prst="rect">
            <a:avLst/>
          </a:prstGeom>
          <a:noFill/>
          <a:ln/>
        </p:spPr>
        <p:txBody>
          <a:bodyPr wrap="square" lIns="0" tIns="0" rIns="0" bIns="0" rtlCol="0" anchor="t"/>
          <a:lstStyle/>
          <a:p>
            <a:pPr marL="0" indent="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A Textile Management System (TMS) is an integrated software solution that helps to automate and streamline the processes in the textile sector. From procuring raw materials to manufacturing,stocking, selling and distributing products.The textile sector works with complex supply chains, forms, and intricate operations.</a:t>
            </a:r>
            <a:endParaRPr lang="en-US" sz="1900" dirty="0"/>
          </a:p>
        </p:txBody>
      </p:sp>
      <p:sp>
        <p:nvSpPr>
          <p:cNvPr id="5" name="Text 3"/>
          <p:cNvSpPr/>
          <p:nvPr/>
        </p:nvSpPr>
        <p:spPr>
          <a:xfrm>
            <a:off x="7623929" y="2977634"/>
            <a:ext cx="2743200" cy="342900"/>
          </a:xfrm>
          <a:prstGeom prst="rect">
            <a:avLst/>
          </a:prstGeom>
          <a:noFill/>
          <a:ln/>
        </p:spPr>
        <p:txBody>
          <a:bodyPr wrap="none" lIns="0" tIns="0" rIns="0" bIns="0" rtlCol="0" anchor="t"/>
          <a:lstStyle/>
          <a:p>
            <a:pPr marL="0" indent="0">
              <a:lnSpc>
                <a:spcPts val="2700"/>
              </a:lnSpc>
              <a:buNone/>
            </a:pPr>
            <a:r>
              <a:rPr lang="en-US" sz="2150" b="1" dirty="0">
                <a:solidFill>
                  <a:srgbClr val="FFE14D"/>
                </a:solidFill>
                <a:latin typeface="Comfortaa Bold" pitchFamily="34" charset="0"/>
                <a:ea typeface="Comfortaa Bold" pitchFamily="34" charset="-122"/>
                <a:cs typeface="Comfortaa Bold" pitchFamily="34" charset="-120"/>
              </a:rPr>
              <a:t>Importance</a:t>
            </a:r>
            <a:endParaRPr lang="en-US" sz="2150" dirty="0"/>
          </a:p>
        </p:txBody>
      </p:sp>
      <p:sp>
        <p:nvSpPr>
          <p:cNvPr id="6" name="Text 4"/>
          <p:cNvSpPr/>
          <p:nvPr/>
        </p:nvSpPr>
        <p:spPr>
          <a:xfrm>
            <a:off x="7623929" y="3567351"/>
            <a:ext cx="6150054" cy="2370296"/>
          </a:xfrm>
          <a:prstGeom prst="rect">
            <a:avLst/>
          </a:prstGeom>
          <a:noFill/>
          <a:ln/>
        </p:spPr>
        <p:txBody>
          <a:bodyPr wrap="square" lIns="0" tIns="0" rIns="0" bIns="0" rtlCol="0" anchor="t"/>
          <a:lstStyle/>
          <a:p>
            <a:pPr marL="0" indent="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Textile management software systems are designed to help manufacturers, wholesalers and retailers of textile businesses their record keeping, real time inventory management vs current situation discrepancies, production cycle optimization and customer satisfaction.</a:t>
            </a:r>
            <a:endParaRPr lang="en-US" sz="1900" dirty="0"/>
          </a:p>
        </p:txBody>
      </p:sp>
      <p:pic>
        <p:nvPicPr>
          <p:cNvPr id="8" name="Image 0" descr="preencoded.png">
            <a:extLst>
              <a:ext uri="{FF2B5EF4-FFF2-40B4-BE49-F238E27FC236}">
                <a16:creationId xmlns:a16="http://schemas.microsoft.com/office/drawing/2014/main" id="{12F308E2-0C72-4A12-A378-6490EBF95FAE}"/>
              </a:ext>
            </a:extLst>
          </p:cNvPr>
          <p:cNvPicPr>
            <a:picLocks noChangeAspect="1"/>
          </p:cNvPicPr>
          <p:nvPr/>
        </p:nvPicPr>
        <p:blipFill>
          <a:blip r:embed="rId3"/>
          <a:stretch>
            <a:fillRect/>
          </a:stretch>
        </p:blipFill>
        <p:spPr>
          <a:xfrm>
            <a:off x="7573328" y="2503170"/>
            <a:ext cx="7057072" cy="572643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1">
            <a:extLst>
              <a:ext uri="{FF2B5EF4-FFF2-40B4-BE49-F238E27FC236}">
                <a16:creationId xmlns:a16="http://schemas.microsoft.com/office/drawing/2014/main" id="{3F550620-4FEE-4DC1-BB4C-CAA4CE957B65}"/>
              </a:ext>
            </a:extLst>
          </p:cNvPr>
          <p:cNvSpPr/>
          <p:nvPr/>
        </p:nvSpPr>
        <p:spPr>
          <a:xfrm>
            <a:off x="864037" y="2977634"/>
            <a:ext cx="2743200" cy="342900"/>
          </a:xfrm>
          <a:prstGeom prst="rect">
            <a:avLst/>
          </a:prstGeom>
          <a:noFill/>
          <a:ln/>
        </p:spPr>
        <p:txBody>
          <a:bodyPr wrap="none" lIns="0" tIns="0" rIns="0" bIns="0" rtlCol="0" anchor="t"/>
          <a:lstStyle/>
          <a:p>
            <a:pPr marL="0" indent="0">
              <a:lnSpc>
                <a:spcPts val="2700"/>
              </a:lnSpc>
              <a:buNone/>
            </a:pPr>
            <a:r>
              <a:rPr lang="en-US" sz="2150" b="1" dirty="0">
                <a:solidFill>
                  <a:srgbClr val="FFE14D"/>
                </a:solidFill>
                <a:latin typeface="Comfortaa Bold" pitchFamily="34" charset="0"/>
                <a:ea typeface="Comfortaa Bold" pitchFamily="34" charset="-122"/>
                <a:cs typeface="Comfortaa Bold" pitchFamily="34" charset="-120"/>
              </a:rPr>
              <a:t>Importance</a:t>
            </a:r>
            <a:endParaRPr lang="en-US" sz="2150" dirty="0"/>
          </a:p>
        </p:txBody>
      </p:sp>
      <p:sp>
        <p:nvSpPr>
          <p:cNvPr id="4" name="Text 2">
            <a:extLst>
              <a:ext uri="{FF2B5EF4-FFF2-40B4-BE49-F238E27FC236}">
                <a16:creationId xmlns:a16="http://schemas.microsoft.com/office/drawing/2014/main" id="{D8D1F2A4-9C1E-47BF-BE2A-BABA84D71C52}"/>
              </a:ext>
            </a:extLst>
          </p:cNvPr>
          <p:cNvSpPr/>
          <p:nvPr/>
        </p:nvSpPr>
        <p:spPr>
          <a:xfrm>
            <a:off x="864037" y="3567351"/>
            <a:ext cx="6150054" cy="2765346"/>
          </a:xfrm>
          <a:prstGeom prst="rect">
            <a:avLst/>
          </a:prstGeom>
          <a:noFill/>
          <a:ln/>
        </p:spPr>
        <p:txBody>
          <a:bodyPr wrap="square" lIns="0" tIns="0" rIns="0" bIns="0" rtlCol="0" anchor="t"/>
          <a:lstStyle/>
          <a:p>
            <a:pPr marL="342900" indent="-342900">
              <a:lnSpc>
                <a:spcPts val="3100"/>
              </a:lnSpc>
              <a:buFont typeface="Arial"/>
              <a:buChar char="•"/>
            </a:pPr>
            <a:r>
              <a:rPr lang="en-US" sz="1900" dirty="0">
                <a:solidFill>
                  <a:srgbClr val="D7D4CC"/>
                </a:solidFill>
                <a:latin typeface="Raleway Medium"/>
              </a:rPr>
              <a:t>Improved Record-Keeping</a:t>
            </a:r>
            <a:endParaRPr lang="en-US"/>
          </a:p>
          <a:p>
            <a:pPr marL="342900" indent="-342900">
              <a:lnSpc>
                <a:spcPts val="3100"/>
              </a:lnSpc>
              <a:buFont typeface="Arial"/>
              <a:buChar char="•"/>
            </a:pPr>
            <a:r>
              <a:rPr lang="en-US" sz="1900" dirty="0">
                <a:solidFill>
                  <a:srgbClr val="D7D4CC"/>
                </a:solidFill>
                <a:latin typeface="Raleway Medium"/>
              </a:rPr>
              <a:t>Real-Time Inventory Management</a:t>
            </a:r>
          </a:p>
          <a:p>
            <a:pPr marL="342900" indent="-342900">
              <a:lnSpc>
                <a:spcPts val="3100"/>
              </a:lnSpc>
              <a:buFont typeface="Arial"/>
              <a:buChar char="•"/>
            </a:pPr>
            <a:r>
              <a:rPr lang="en-US" sz="1900" dirty="0">
                <a:solidFill>
                  <a:srgbClr val="D7D4CC"/>
                </a:solidFill>
                <a:latin typeface="Raleway Medium"/>
              </a:rPr>
              <a:t>Produce Cycle Optimization </a:t>
            </a:r>
          </a:p>
          <a:p>
            <a:pPr marL="342900" indent="-342900">
              <a:lnSpc>
                <a:spcPts val="3100"/>
              </a:lnSpc>
              <a:buFont typeface="Arial"/>
              <a:buChar char="•"/>
            </a:pPr>
            <a:r>
              <a:rPr lang="en-US" sz="1900" dirty="0">
                <a:solidFill>
                  <a:srgbClr val="D7D4CC"/>
                </a:solidFill>
                <a:latin typeface="Raleway Medium"/>
              </a:rPr>
              <a:t>Enchance Customer Satisfaction </a:t>
            </a:r>
          </a:p>
        </p:txBody>
      </p:sp>
      <p:sp>
        <p:nvSpPr>
          <p:cNvPr id="5" name="Text 3">
            <a:extLst>
              <a:ext uri="{FF2B5EF4-FFF2-40B4-BE49-F238E27FC236}">
                <a16:creationId xmlns:a16="http://schemas.microsoft.com/office/drawing/2014/main" id="{22CEB2E0-60C0-481E-9B2F-FAE1A834F553}"/>
              </a:ext>
            </a:extLst>
          </p:cNvPr>
          <p:cNvSpPr/>
          <p:nvPr/>
        </p:nvSpPr>
        <p:spPr>
          <a:xfrm>
            <a:off x="7623929" y="2977634"/>
            <a:ext cx="2743200" cy="342900"/>
          </a:xfrm>
          <a:prstGeom prst="rect">
            <a:avLst/>
          </a:prstGeom>
          <a:noFill/>
          <a:ln/>
        </p:spPr>
        <p:txBody>
          <a:bodyPr wrap="none" lIns="0" tIns="0" rIns="0" bIns="0" rtlCol="0" anchor="t"/>
          <a:lstStyle/>
          <a:p>
            <a:pPr marL="0" indent="0">
              <a:lnSpc>
                <a:spcPts val="2700"/>
              </a:lnSpc>
              <a:buNone/>
            </a:pPr>
            <a:r>
              <a:rPr lang="en-US" sz="2150" b="1" dirty="0">
                <a:solidFill>
                  <a:srgbClr val="FFE14D"/>
                </a:solidFill>
                <a:latin typeface="Comfortaa Bold" pitchFamily="34" charset="0"/>
                <a:ea typeface="Comfortaa Bold" pitchFamily="34" charset="-122"/>
                <a:cs typeface="Comfortaa Bold" pitchFamily="34" charset="-120"/>
              </a:rPr>
              <a:t>Importance</a:t>
            </a:r>
            <a:endParaRPr lang="en-US" sz="2150" dirty="0"/>
          </a:p>
        </p:txBody>
      </p:sp>
      <p:sp>
        <p:nvSpPr>
          <p:cNvPr id="6" name="Text 4">
            <a:extLst>
              <a:ext uri="{FF2B5EF4-FFF2-40B4-BE49-F238E27FC236}">
                <a16:creationId xmlns:a16="http://schemas.microsoft.com/office/drawing/2014/main" id="{FBEC6F3D-8B46-48AF-83E7-2B29F8593C9C}"/>
              </a:ext>
            </a:extLst>
          </p:cNvPr>
          <p:cNvSpPr/>
          <p:nvPr/>
        </p:nvSpPr>
        <p:spPr>
          <a:xfrm>
            <a:off x="7623929" y="3567351"/>
            <a:ext cx="6150054" cy="2370296"/>
          </a:xfrm>
          <a:prstGeom prst="rect">
            <a:avLst/>
          </a:prstGeom>
          <a:noFill/>
          <a:ln/>
        </p:spPr>
        <p:txBody>
          <a:bodyPr wrap="square" lIns="0" tIns="0" rIns="0" bIns="0" rtlCol="0" anchor="t"/>
          <a:lstStyle/>
          <a:p>
            <a:pPr marL="0" indent="0">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Textile management software systems are designed to help manufacturers, wholesalers and retailers of textile businesses their record keeping, real time inventory management vs current situation discrepancies, production cycle optimization and customer satisfaction.</a:t>
            </a:r>
            <a:endParaRPr lang="en-US" sz="1900" dirty="0"/>
          </a:p>
        </p:txBody>
      </p:sp>
      <p:pic>
        <p:nvPicPr>
          <p:cNvPr id="10" name="Image 0" descr="preencoded.png">
            <a:extLst>
              <a:ext uri="{FF2B5EF4-FFF2-40B4-BE49-F238E27FC236}">
                <a16:creationId xmlns:a16="http://schemas.microsoft.com/office/drawing/2014/main" id="{4B579CB9-EFB5-49F7-A264-8AA1BEA82C54}"/>
              </a:ext>
            </a:extLst>
          </p:cNvPr>
          <p:cNvPicPr>
            <a:picLocks noChangeAspect="1"/>
          </p:cNvPicPr>
          <p:nvPr/>
        </p:nvPicPr>
        <p:blipFill>
          <a:blip r:embed="rId2"/>
          <a:stretch>
            <a:fillRect/>
          </a:stretch>
        </p:blipFill>
        <p:spPr>
          <a:xfrm>
            <a:off x="7314383" y="2058108"/>
            <a:ext cx="7057072" cy="5726430"/>
          </a:xfrm>
          <a:prstGeom prst="rect">
            <a:avLst/>
          </a:prstGeom>
        </p:spPr>
      </p:pic>
      <p:sp>
        <p:nvSpPr>
          <p:cNvPr id="8" name="Text 0">
            <a:extLst>
              <a:ext uri="{FF2B5EF4-FFF2-40B4-BE49-F238E27FC236}">
                <a16:creationId xmlns:a16="http://schemas.microsoft.com/office/drawing/2014/main" id="{7DBCA004-62DD-45B6-AD79-32A64C33AC41}"/>
              </a:ext>
            </a:extLst>
          </p:cNvPr>
          <p:cNvSpPr/>
          <p:nvPr/>
        </p:nvSpPr>
        <p:spPr>
          <a:xfrm>
            <a:off x="2951022" y="915449"/>
            <a:ext cx="8505873" cy="1187949"/>
          </a:xfrm>
          <a:prstGeom prst="rect">
            <a:avLst/>
          </a:prstGeom>
          <a:noFill/>
          <a:ln/>
        </p:spPr>
        <p:txBody>
          <a:bodyPr wrap="none" lIns="0" tIns="0" rIns="0" bIns="0" rtlCol="0" anchor="t"/>
          <a:lstStyle/>
          <a:p>
            <a:pPr marL="0" indent="0">
              <a:lnSpc>
                <a:spcPts val="5400"/>
              </a:lnSpc>
              <a:buNone/>
            </a:pPr>
            <a:r>
              <a:rPr lang="en-US" sz="4300" b="1" dirty="0">
                <a:solidFill>
                  <a:srgbClr val="FFE14D"/>
                </a:solidFill>
                <a:latin typeface="Comfortaa Bold" pitchFamily="34" charset="0"/>
                <a:ea typeface="Comfortaa Bold" pitchFamily="34" charset="-122"/>
                <a:cs typeface="Comfortaa Bold" pitchFamily="34" charset="-120"/>
              </a:rPr>
              <a:t>Introduction to Textile Management</a:t>
            </a:r>
            <a:endParaRPr lang="en-US" sz="4300" dirty="0"/>
          </a:p>
        </p:txBody>
      </p:sp>
    </p:spTree>
    <p:extLst>
      <p:ext uri="{BB962C8B-B14F-4D97-AF65-F5344CB8AC3E}">
        <p14:creationId xmlns:p14="http://schemas.microsoft.com/office/powerpoint/2010/main" val="12375629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3" name="Text 0"/>
          <p:cNvSpPr/>
          <p:nvPr/>
        </p:nvSpPr>
        <p:spPr>
          <a:xfrm>
            <a:off x="819269" y="832128"/>
            <a:ext cx="7505462" cy="1950601"/>
          </a:xfrm>
          <a:prstGeom prst="rect">
            <a:avLst/>
          </a:prstGeom>
          <a:noFill/>
          <a:ln/>
        </p:spPr>
        <p:txBody>
          <a:bodyPr wrap="square" lIns="0" tIns="0" rIns="0" bIns="0" rtlCol="0" anchor="t"/>
          <a:lstStyle/>
          <a:p>
            <a:pPr marL="0" indent="0">
              <a:lnSpc>
                <a:spcPts val="5100"/>
              </a:lnSpc>
              <a:buNone/>
            </a:pPr>
            <a:r>
              <a:rPr lang="en-US" sz="4050" b="1" dirty="0">
                <a:solidFill>
                  <a:srgbClr val="FFE14D"/>
                </a:solidFill>
                <a:latin typeface="Comfortaa Bold" pitchFamily="34" charset="0"/>
                <a:ea typeface="Comfortaa Bold" pitchFamily="34" charset="-122"/>
                <a:cs typeface="Comfortaa Bold" pitchFamily="34" charset="-120"/>
              </a:rPr>
              <a:t>Key Components of a Textile Management System</a:t>
            </a:r>
            <a:endParaRPr lang="en-US" sz="4050" dirty="0"/>
          </a:p>
        </p:txBody>
      </p:sp>
      <p:sp>
        <p:nvSpPr>
          <p:cNvPr id="4" name="Shape 1"/>
          <p:cNvSpPr/>
          <p:nvPr/>
        </p:nvSpPr>
        <p:spPr>
          <a:xfrm>
            <a:off x="819269" y="3397091"/>
            <a:ext cx="526613" cy="526613"/>
          </a:xfrm>
          <a:prstGeom prst="roundRect">
            <a:avLst>
              <a:gd name="adj" fmla="val 66681"/>
            </a:avLst>
          </a:prstGeom>
          <a:solidFill>
            <a:srgbClr val="46464A"/>
          </a:solidFill>
          <a:ln/>
        </p:spPr>
        <p:txBody>
          <a:bodyPr/>
          <a:lstStyle/>
          <a:p>
            <a:endParaRPr lang="en-US" dirty="0"/>
          </a:p>
        </p:txBody>
      </p:sp>
      <p:sp>
        <p:nvSpPr>
          <p:cNvPr id="5" name="Text 2"/>
          <p:cNvSpPr/>
          <p:nvPr/>
        </p:nvSpPr>
        <p:spPr>
          <a:xfrm>
            <a:off x="1021199" y="3504248"/>
            <a:ext cx="122753" cy="312182"/>
          </a:xfrm>
          <a:prstGeom prst="rect">
            <a:avLst/>
          </a:prstGeom>
          <a:noFill/>
          <a:ln/>
        </p:spPr>
        <p:txBody>
          <a:bodyPr wrap="none" lIns="0" tIns="0" rIns="0" bIns="0" rtlCol="0" anchor="t"/>
          <a:lstStyle/>
          <a:p>
            <a:pPr marL="0" indent="0" algn="ctr">
              <a:lnSpc>
                <a:spcPts val="2450"/>
              </a:lnSpc>
              <a:buNone/>
            </a:pPr>
            <a:r>
              <a:rPr lang="en-US" sz="2450" b="1" dirty="0">
                <a:solidFill>
                  <a:srgbClr val="D7D4CC"/>
                </a:solidFill>
                <a:latin typeface="Comfortaa Bold" pitchFamily="34" charset="0"/>
                <a:ea typeface="Comfortaa Bold" pitchFamily="34" charset="-122"/>
                <a:cs typeface="Comfortaa Bold" pitchFamily="34" charset="-120"/>
              </a:rPr>
              <a:t>1</a:t>
            </a:r>
            <a:endParaRPr lang="en-US" sz="2450" dirty="0"/>
          </a:p>
        </p:txBody>
      </p:sp>
      <p:sp>
        <p:nvSpPr>
          <p:cNvPr id="6" name="Text 3"/>
          <p:cNvSpPr/>
          <p:nvPr/>
        </p:nvSpPr>
        <p:spPr>
          <a:xfrm>
            <a:off x="1579959" y="3397091"/>
            <a:ext cx="2875002" cy="650319"/>
          </a:xfrm>
          <a:prstGeom prst="rect">
            <a:avLst/>
          </a:prstGeom>
          <a:noFill/>
          <a:ln/>
        </p:spPr>
        <p:txBody>
          <a:bodyPr wrap="square" lIns="0" tIns="0" rIns="0" bIns="0" rtlCol="0" anchor="t"/>
          <a:lstStyle/>
          <a:p>
            <a:pPr marL="0" indent="0">
              <a:lnSpc>
                <a:spcPts val="2550"/>
              </a:lnSpc>
              <a:buNone/>
            </a:pPr>
            <a:r>
              <a:rPr lang="en-US" sz="2000" b="1" dirty="0">
                <a:solidFill>
                  <a:srgbClr val="D7D4CC"/>
                </a:solidFill>
                <a:latin typeface="Comfortaa Bold" pitchFamily="34" charset="0"/>
                <a:ea typeface="Comfortaa Bold" pitchFamily="34" charset="-122"/>
                <a:cs typeface="Comfortaa Bold" pitchFamily="34" charset="-120"/>
              </a:rPr>
              <a:t>Order Receiving</a:t>
            </a:r>
            <a:endParaRPr lang="en-US" sz="2000" dirty="0"/>
          </a:p>
        </p:txBody>
      </p:sp>
      <p:sp>
        <p:nvSpPr>
          <p:cNvPr id="7" name="Text 4"/>
          <p:cNvSpPr/>
          <p:nvPr/>
        </p:nvSpPr>
        <p:spPr>
          <a:xfrm>
            <a:off x="1579959" y="4187785"/>
            <a:ext cx="2875002" cy="1497806"/>
          </a:xfrm>
          <a:prstGeom prst="rect">
            <a:avLst/>
          </a:prstGeom>
          <a:noFill/>
          <a:ln/>
        </p:spPr>
        <p:txBody>
          <a:bodyPr wrap="square" lIns="0" tIns="0" rIns="0" bIns="0" rtlCol="0" anchor="t"/>
          <a:lstStyle/>
          <a:p>
            <a:pPr marL="0" indent="0">
              <a:lnSpc>
                <a:spcPts val="2900"/>
              </a:lnSpc>
              <a:buNone/>
            </a:pPr>
            <a:r>
              <a:rPr lang="en-US" sz="1800" dirty="0">
                <a:solidFill>
                  <a:srgbClr val="D7D4CC"/>
                </a:solidFill>
                <a:latin typeface="Raleway Medium" pitchFamily="34" charset="0"/>
                <a:ea typeface="Raleway Medium" pitchFamily="34" charset="-122"/>
                <a:cs typeface="Raleway Medium" pitchFamily="34" charset="-120"/>
              </a:rPr>
              <a:t>The process of accepting and recording customer orders, ensuring accuracy and clarity</a:t>
            </a:r>
            <a:endParaRPr lang="en-US" sz="1800" dirty="0"/>
          </a:p>
        </p:txBody>
      </p:sp>
      <p:sp>
        <p:nvSpPr>
          <p:cNvPr id="8" name="Shape 5"/>
          <p:cNvSpPr/>
          <p:nvPr/>
        </p:nvSpPr>
        <p:spPr>
          <a:xfrm>
            <a:off x="4689038" y="3397091"/>
            <a:ext cx="526613" cy="526613"/>
          </a:xfrm>
          <a:prstGeom prst="roundRect">
            <a:avLst>
              <a:gd name="adj" fmla="val 66681"/>
            </a:avLst>
          </a:prstGeom>
          <a:solidFill>
            <a:srgbClr val="46464A"/>
          </a:solidFill>
          <a:ln/>
        </p:spPr>
      </p:sp>
      <p:sp>
        <p:nvSpPr>
          <p:cNvPr id="9" name="Text 6"/>
          <p:cNvSpPr/>
          <p:nvPr/>
        </p:nvSpPr>
        <p:spPr>
          <a:xfrm>
            <a:off x="4860488" y="3504248"/>
            <a:ext cx="183594" cy="312182"/>
          </a:xfrm>
          <a:prstGeom prst="rect">
            <a:avLst/>
          </a:prstGeom>
          <a:noFill/>
          <a:ln/>
        </p:spPr>
        <p:txBody>
          <a:bodyPr wrap="none" lIns="0" tIns="0" rIns="0" bIns="0" rtlCol="0" anchor="t"/>
          <a:lstStyle/>
          <a:p>
            <a:pPr marL="0" indent="0" algn="ctr">
              <a:lnSpc>
                <a:spcPts val="2450"/>
              </a:lnSpc>
              <a:buNone/>
            </a:pPr>
            <a:r>
              <a:rPr lang="en-US" sz="2450" b="1" dirty="0">
                <a:solidFill>
                  <a:srgbClr val="D7D4CC"/>
                </a:solidFill>
                <a:latin typeface="Comfortaa Bold" pitchFamily="34" charset="0"/>
                <a:ea typeface="Comfortaa Bold" pitchFamily="34" charset="-122"/>
                <a:cs typeface="Comfortaa Bold" pitchFamily="34" charset="-120"/>
              </a:rPr>
              <a:t>2</a:t>
            </a:r>
            <a:endParaRPr lang="en-US" sz="2450" dirty="0"/>
          </a:p>
        </p:txBody>
      </p:sp>
      <p:sp>
        <p:nvSpPr>
          <p:cNvPr id="10" name="Text 7"/>
          <p:cNvSpPr/>
          <p:nvPr/>
        </p:nvSpPr>
        <p:spPr>
          <a:xfrm>
            <a:off x="5449729" y="3397091"/>
            <a:ext cx="2775704" cy="325160"/>
          </a:xfrm>
          <a:prstGeom prst="rect">
            <a:avLst/>
          </a:prstGeom>
          <a:noFill/>
          <a:ln/>
        </p:spPr>
        <p:txBody>
          <a:bodyPr wrap="none" lIns="0" tIns="0" rIns="0" bIns="0" rtlCol="0" anchor="t"/>
          <a:lstStyle/>
          <a:p>
            <a:pPr marL="0" indent="0">
              <a:lnSpc>
                <a:spcPts val="2550"/>
              </a:lnSpc>
              <a:buNone/>
            </a:pPr>
            <a:r>
              <a:rPr lang="en-US" sz="2000" b="1" dirty="0">
                <a:solidFill>
                  <a:srgbClr val="D7D4CC"/>
                </a:solidFill>
                <a:latin typeface="Comfortaa Bold" pitchFamily="34" charset="0"/>
                <a:ea typeface="Comfortaa Bold" pitchFamily="34" charset="-122"/>
                <a:cs typeface="Comfortaa Bold" pitchFamily="34" charset="-120"/>
              </a:rPr>
              <a:t>Add Order</a:t>
            </a:r>
            <a:endParaRPr lang="en-US" sz="2000" dirty="0"/>
          </a:p>
        </p:txBody>
      </p:sp>
      <p:sp>
        <p:nvSpPr>
          <p:cNvPr id="11" name="Text 8"/>
          <p:cNvSpPr/>
          <p:nvPr/>
        </p:nvSpPr>
        <p:spPr>
          <a:xfrm>
            <a:off x="5449729" y="3862626"/>
            <a:ext cx="2875002" cy="1497806"/>
          </a:xfrm>
          <a:prstGeom prst="rect">
            <a:avLst/>
          </a:prstGeom>
          <a:noFill/>
          <a:ln/>
        </p:spPr>
        <p:txBody>
          <a:bodyPr wrap="square" lIns="0" tIns="0" rIns="0" bIns="0" rtlCol="0" anchor="t"/>
          <a:lstStyle/>
          <a:p>
            <a:pPr marL="0" indent="0">
              <a:lnSpc>
                <a:spcPts val="2900"/>
              </a:lnSpc>
              <a:buNone/>
            </a:pPr>
            <a:r>
              <a:rPr lang="en-US" sz="1800" dirty="0">
                <a:solidFill>
                  <a:srgbClr val="D7D4CC"/>
                </a:solidFill>
                <a:latin typeface="Raleway Medium" pitchFamily="34" charset="0"/>
                <a:ea typeface="Raleway Medium" pitchFamily="34" charset="-122"/>
                <a:cs typeface="Raleway Medium" pitchFamily="34" charset="-120"/>
              </a:rPr>
              <a:t>Entering new orders into the system with all necessary details for processing..</a:t>
            </a:r>
            <a:endParaRPr lang="en-US" sz="1800" dirty="0"/>
          </a:p>
        </p:txBody>
      </p:sp>
      <p:sp>
        <p:nvSpPr>
          <p:cNvPr id="12" name="Shape 9"/>
          <p:cNvSpPr/>
          <p:nvPr/>
        </p:nvSpPr>
        <p:spPr>
          <a:xfrm>
            <a:off x="819269" y="6182916"/>
            <a:ext cx="526613" cy="526613"/>
          </a:xfrm>
          <a:prstGeom prst="roundRect">
            <a:avLst>
              <a:gd name="adj" fmla="val 66681"/>
            </a:avLst>
          </a:prstGeom>
          <a:solidFill>
            <a:srgbClr val="46464A"/>
          </a:solidFill>
          <a:ln/>
        </p:spPr>
      </p:sp>
      <p:sp>
        <p:nvSpPr>
          <p:cNvPr id="13" name="Text 10"/>
          <p:cNvSpPr/>
          <p:nvPr/>
        </p:nvSpPr>
        <p:spPr>
          <a:xfrm>
            <a:off x="989052" y="6290072"/>
            <a:ext cx="186928" cy="312182"/>
          </a:xfrm>
          <a:prstGeom prst="rect">
            <a:avLst/>
          </a:prstGeom>
          <a:noFill/>
          <a:ln/>
        </p:spPr>
        <p:txBody>
          <a:bodyPr wrap="none" lIns="0" tIns="0" rIns="0" bIns="0" rtlCol="0" anchor="t"/>
          <a:lstStyle/>
          <a:p>
            <a:pPr marL="0" indent="0" algn="ctr">
              <a:lnSpc>
                <a:spcPts val="2450"/>
              </a:lnSpc>
              <a:buNone/>
            </a:pPr>
            <a:r>
              <a:rPr lang="en-US" sz="2450" b="1" dirty="0">
                <a:solidFill>
                  <a:srgbClr val="D7D4CC"/>
                </a:solidFill>
                <a:latin typeface="Comfortaa Bold" pitchFamily="34" charset="0"/>
                <a:ea typeface="Comfortaa Bold" pitchFamily="34" charset="-122"/>
                <a:cs typeface="Comfortaa Bold" pitchFamily="34" charset="-120"/>
              </a:rPr>
              <a:t>3</a:t>
            </a:r>
            <a:endParaRPr lang="en-US" sz="2450" dirty="0"/>
          </a:p>
        </p:txBody>
      </p:sp>
      <p:sp>
        <p:nvSpPr>
          <p:cNvPr id="14" name="Text 11"/>
          <p:cNvSpPr/>
          <p:nvPr/>
        </p:nvSpPr>
        <p:spPr>
          <a:xfrm>
            <a:off x="1579959" y="6182916"/>
            <a:ext cx="2601039" cy="325160"/>
          </a:xfrm>
          <a:prstGeom prst="rect">
            <a:avLst/>
          </a:prstGeom>
          <a:noFill/>
          <a:ln/>
        </p:spPr>
        <p:txBody>
          <a:bodyPr wrap="none" lIns="0" tIns="0" rIns="0" bIns="0" rtlCol="0" anchor="t"/>
          <a:lstStyle/>
          <a:p>
            <a:pPr marL="0" indent="0">
              <a:lnSpc>
                <a:spcPts val="2550"/>
              </a:lnSpc>
              <a:buNone/>
            </a:pPr>
            <a:r>
              <a:rPr lang="en-US" sz="2000" b="1" dirty="0">
                <a:solidFill>
                  <a:srgbClr val="D7D4CC"/>
                </a:solidFill>
                <a:latin typeface="Comfortaa Bold" pitchFamily="34" charset="0"/>
                <a:ea typeface="Comfortaa Bold" pitchFamily="34" charset="-122"/>
                <a:cs typeface="Comfortaa Bold" pitchFamily="34" charset="-120"/>
              </a:rPr>
              <a:t>Sampling</a:t>
            </a:r>
            <a:endParaRPr lang="en-US" sz="2000" dirty="0"/>
          </a:p>
        </p:txBody>
      </p:sp>
      <p:sp>
        <p:nvSpPr>
          <p:cNvPr id="15" name="Text 12"/>
          <p:cNvSpPr/>
          <p:nvPr/>
        </p:nvSpPr>
        <p:spPr>
          <a:xfrm>
            <a:off x="1579959" y="6648450"/>
            <a:ext cx="6744772" cy="748903"/>
          </a:xfrm>
          <a:prstGeom prst="rect">
            <a:avLst/>
          </a:prstGeom>
          <a:noFill/>
          <a:ln/>
        </p:spPr>
        <p:txBody>
          <a:bodyPr wrap="square" lIns="0" tIns="0" rIns="0" bIns="0" rtlCol="0" anchor="t"/>
          <a:lstStyle/>
          <a:p>
            <a:pPr marL="0" indent="0">
              <a:lnSpc>
                <a:spcPts val="2900"/>
              </a:lnSpc>
              <a:buNone/>
            </a:pPr>
            <a:r>
              <a:rPr lang="en-US" sz="1800" dirty="0">
                <a:solidFill>
                  <a:srgbClr val="D7D4CC"/>
                </a:solidFill>
                <a:latin typeface="Raleway Medium" pitchFamily="34" charset="0"/>
                <a:ea typeface="Raleway Medium" pitchFamily="34" charset="-122"/>
                <a:cs typeface="Raleway Medium" pitchFamily="34" charset="-120"/>
              </a:rPr>
              <a:t>Creating and managing product samples for customer approval or quality checks.</a:t>
            </a:r>
            <a:endParaRPr lang="en-US" sz="1800" dirty="0"/>
          </a:p>
        </p:txBody>
      </p:sp>
      <p:pic>
        <p:nvPicPr>
          <p:cNvPr id="17" name="Picture 16">
            <a:extLst>
              <a:ext uri="{FF2B5EF4-FFF2-40B4-BE49-F238E27FC236}">
                <a16:creationId xmlns:a16="http://schemas.microsoft.com/office/drawing/2014/main" id="{C493FBF0-553A-4DB5-A154-376EB058BA18}"/>
              </a:ext>
            </a:extLst>
          </p:cNvPr>
          <p:cNvPicPr>
            <a:picLocks noChangeAspect="1"/>
          </p:cNvPicPr>
          <p:nvPr/>
        </p:nvPicPr>
        <p:blipFill>
          <a:blip r:embed="rId3"/>
          <a:stretch>
            <a:fillRect/>
          </a:stretch>
        </p:blipFill>
        <p:spPr>
          <a:xfrm>
            <a:off x="8496181" y="-1"/>
            <a:ext cx="6134220" cy="8229601"/>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a:extLst>
              <a:ext uri="{FF2B5EF4-FFF2-40B4-BE49-F238E27FC236}">
                <a16:creationId xmlns:a16="http://schemas.microsoft.com/office/drawing/2014/main" id="{28B7E5ED-F177-40BB-888E-3E404BEA2D49}"/>
              </a:ext>
            </a:extLst>
          </p:cNvPr>
          <p:cNvSpPr/>
          <p:nvPr/>
        </p:nvSpPr>
        <p:spPr>
          <a:xfrm>
            <a:off x="819269" y="832128"/>
            <a:ext cx="7505462" cy="1950601"/>
          </a:xfrm>
          <a:prstGeom prst="rect">
            <a:avLst/>
          </a:prstGeom>
          <a:noFill/>
          <a:ln/>
        </p:spPr>
        <p:txBody>
          <a:bodyPr wrap="square" lIns="0" tIns="0" rIns="0" bIns="0" rtlCol="0" anchor="t"/>
          <a:lstStyle/>
          <a:p>
            <a:pPr marL="0" indent="0">
              <a:lnSpc>
                <a:spcPts val="5100"/>
              </a:lnSpc>
              <a:buNone/>
            </a:pPr>
            <a:r>
              <a:rPr lang="en-US" sz="4050" b="1" dirty="0">
                <a:solidFill>
                  <a:srgbClr val="FFE14D"/>
                </a:solidFill>
                <a:latin typeface="Comfortaa Bold" pitchFamily="34" charset="0"/>
                <a:ea typeface="Comfortaa Bold" pitchFamily="34" charset="-122"/>
                <a:cs typeface="Comfortaa Bold" pitchFamily="34" charset="-120"/>
              </a:rPr>
              <a:t>Key Components of a Textile Management System</a:t>
            </a:r>
            <a:endParaRPr lang="en-US" sz="4050" dirty="0"/>
          </a:p>
        </p:txBody>
      </p:sp>
      <p:sp>
        <p:nvSpPr>
          <p:cNvPr id="3" name="Shape 1">
            <a:extLst>
              <a:ext uri="{FF2B5EF4-FFF2-40B4-BE49-F238E27FC236}">
                <a16:creationId xmlns:a16="http://schemas.microsoft.com/office/drawing/2014/main" id="{7A4BEC43-68F9-401F-9AF0-4FB8A9EE9A85}"/>
              </a:ext>
            </a:extLst>
          </p:cNvPr>
          <p:cNvSpPr/>
          <p:nvPr/>
        </p:nvSpPr>
        <p:spPr>
          <a:xfrm>
            <a:off x="819269" y="3397091"/>
            <a:ext cx="526613" cy="526613"/>
          </a:xfrm>
          <a:prstGeom prst="roundRect">
            <a:avLst>
              <a:gd name="adj" fmla="val 66681"/>
            </a:avLst>
          </a:prstGeom>
          <a:solidFill>
            <a:srgbClr val="46464A"/>
          </a:solidFill>
          <a:ln/>
        </p:spPr>
        <p:txBody>
          <a:bodyPr/>
          <a:lstStyle/>
          <a:p>
            <a:endParaRPr lang="en-US" dirty="0"/>
          </a:p>
        </p:txBody>
      </p:sp>
      <p:sp>
        <p:nvSpPr>
          <p:cNvPr id="4" name="Text 2">
            <a:extLst>
              <a:ext uri="{FF2B5EF4-FFF2-40B4-BE49-F238E27FC236}">
                <a16:creationId xmlns:a16="http://schemas.microsoft.com/office/drawing/2014/main" id="{4D864C02-7BE5-4A4C-90A8-41E720E72C8C}"/>
              </a:ext>
            </a:extLst>
          </p:cNvPr>
          <p:cNvSpPr/>
          <p:nvPr/>
        </p:nvSpPr>
        <p:spPr>
          <a:xfrm>
            <a:off x="1021199" y="3504248"/>
            <a:ext cx="122753" cy="312182"/>
          </a:xfrm>
          <a:prstGeom prst="rect">
            <a:avLst/>
          </a:prstGeom>
          <a:noFill/>
          <a:ln/>
        </p:spPr>
        <p:txBody>
          <a:bodyPr wrap="none" lIns="0" tIns="0" rIns="0" bIns="0" rtlCol="0" anchor="t"/>
          <a:lstStyle/>
          <a:p>
            <a:pPr marL="0" indent="0" algn="ctr">
              <a:lnSpc>
                <a:spcPts val="2450"/>
              </a:lnSpc>
              <a:buNone/>
            </a:pPr>
            <a:r>
              <a:rPr lang="en-US" sz="2450" b="1" dirty="0">
                <a:solidFill>
                  <a:srgbClr val="D7D4CC"/>
                </a:solidFill>
                <a:latin typeface="Comfortaa Bold" pitchFamily="34" charset="0"/>
                <a:ea typeface="Comfortaa Bold" pitchFamily="34" charset="-122"/>
              </a:rPr>
              <a:t>4</a:t>
            </a:r>
          </a:p>
          <a:p>
            <a:pPr marL="0" indent="0" algn="ctr">
              <a:lnSpc>
                <a:spcPts val="2450"/>
              </a:lnSpc>
              <a:buNone/>
            </a:pPr>
            <a:endParaRPr lang="en-US" sz="2450" dirty="0"/>
          </a:p>
        </p:txBody>
      </p:sp>
      <p:sp>
        <p:nvSpPr>
          <p:cNvPr id="5" name="Text 3">
            <a:extLst>
              <a:ext uri="{FF2B5EF4-FFF2-40B4-BE49-F238E27FC236}">
                <a16:creationId xmlns:a16="http://schemas.microsoft.com/office/drawing/2014/main" id="{F8F40A15-31EB-4FD2-A9EE-F30BEC11800E}"/>
              </a:ext>
            </a:extLst>
          </p:cNvPr>
          <p:cNvSpPr/>
          <p:nvPr/>
        </p:nvSpPr>
        <p:spPr>
          <a:xfrm>
            <a:off x="1579959" y="3397091"/>
            <a:ext cx="2875002" cy="650319"/>
          </a:xfrm>
          <a:prstGeom prst="rect">
            <a:avLst/>
          </a:prstGeom>
          <a:noFill/>
          <a:ln/>
        </p:spPr>
        <p:txBody>
          <a:bodyPr wrap="square" lIns="0" tIns="0" rIns="0" bIns="0" rtlCol="0" anchor="t"/>
          <a:lstStyle/>
          <a:p>
            <a:pPr marL="0" indent="0">
              <a:lnSpc>
                <a:spcPts val="2550"/>
              </a:lnSpc>
              <a:buNone/>
            </a:pPr>
            <a:r>
              <a:rPr lang="en-US" sz="2000" b="1" dirty="0">
                <a:solidFill>
                  <a:srgbClr val="D7D4CC"/>
                </a:solidFill>
                <a:latin typeface="Comfortaa Bold" pitchFamily="34" charset="0"/>
                <a:ea typeface="Comfortaa Bold" pitchFamily="34" charset="-122"/>
                <a:cs typeface="Comfortaa Bold" pitchFamily="34" charset="-120"/>
              </a:rPr>
              <a:t>Manage Order</a:t>
            </a:r>
            <a:endParaRPr lang="en-US" sz="2000" dirty="0"/>
          </a:p>
        </p:txBody>
      </p:sp>
      <p:sp>
        <p:nvSpPr>
          <p:cNvPr id="6" name="Text 4">
            <a:extLst>
              <a:ext uri="{FF2B5EF4-FFF2-40B4-BE49-F238E27FC236}">
                <a16:creationId xmlns:a16="http://schemas.microsoft.com/office/drawing/2014/main" id="{DE614234-D22C-4BB6-8DBC-F61E446C8403}"/>
              </a:ext>
            </a:extLst>
          </p:cNvPr>
          <p:cNvSpPr/>
          <p:nvPr/>
        </p:nvSpPr>
        <p:spPr>
          <a:xfrm>
            <a:off x="1579959" y="4187785"/>
            <a:ext cx="2875002" cy="1497806"/>
          </a:xfrm>
          <a:prstGeom prst="rect">
            <a:avLst/>
          </a:prstGeom>
          <a:noFill/>
          <a:ln/>
        </p:spPr>
        <p:txBody>
          <a:bodyPr wrap="square" lIns="0" tIns="0" rIns="0" bIns="0" rtlCol="0" anchor="t"/>
          <a:lstStyle/>
          <a:p>
            <a:pPr marL="0" indent="0">
              <a:lnSpc>
                <a:spcPts val="2900"/>
              </a:lnSpc>
              <a:buNone/>
            </a:pPr>
            <a:r>
              <a:rPr lang="en-US" sz="1800" dirty="0">
                <a:solidFill>
                  <a:srgbClr val="D7D4CC"/>
                </a:solidFill>
                <a:latin typeface="Raleway Medium" pitchFamily="34" charset="0"/>
                <a:ea typeface="Raleway Medium" pitchFamily="34" charset="-122"/>
                <a:cs typeface="Raleway Medium" pitchFamily="34" charset="-120"/>
              </a:rPr>
              <a:t>Overseeing and tracking all orders to ensure timely fulfillment and updates.</a:t>
            </a:r>
            <a:endParaRPr lang="en-US" sz="1800" dirty="0"/>
          </a:p>
        </p:txBody>
      </p:sp>
      <p:sp>
        <p:nvSpPr>
          <p:cNvPr id="7" name="Shape 5">
            <a:extLst>
              <a:ext uri="{FF2B5EF4-FFF2-40B4-BE49-F238E27FC236}">
                <a16:creationId xmlns:a16="http://schemas.microsoft.com/office/drawing/2014/main" id="{D9DD2AEE-4880-45E2-910A-1E50EB843684}"/>
              </a:ext>
            </a:extLst>
          </p:cNvPr>
          <p:cNvSpPr/>
          <p:nvPr/>
        </p:nvSpPr>
        <p:spPr>
          <a:xfrm>
            <a:off x="4689038" y="3397091"/>
            <a:ext cx="526613" cy="526613"/>
          </a:xfrm>
          <a:prstGeom prst="roundRect">
            <a:avLst>
              <a:gd name="adj" fmla="val 66681"/>
            </a:avLst>
          </a:prstGeom>
          <a:solidFill>
            <a:srgbClr val="46464A"/>
          </a:solidFill>
          <a:ln/>
        </p:spPr>
      </p:sp>
      <p:sp>
        <p:nvSpPr>
          <p:cNvPr id="8" name="Text 6">
            <a:extLst>
              <a:ext uri="{FF2B5EF4-FFF2-40B4-BE49-F238E27FC236}">
                <a16:creationId xmlns:a16="http://schemas.microsoft.com/office/drawing/2014/main" id="{A7F991D7-363C-4330-BB9F-2DF14F4B7A00}"/>
              </a:ext>
            </a:extLst>
          </p:cNvPr>
          <p:cNvSpPr/>
          <p:nvPr/>
        </p:nvSpPr>
        <p:spPr>
          <a:xfrm>
            <a:off x="4860488" y="3504248"/>
            <a:ext cx="183594" cy="312182"/>
          </a:xfrm>
          <a:prstGeom prst="rect">
            <a:avLst/>
          </a:prstGeom>
          <a:noFill/>
          <a:ln/>
        </p:spPr>
        <p:txBody>
          <a:bodyPr wrap="none" lIns="0" tIns="0" rIns="0" bIns="0" rtlCol="0" anchor="t"/>
          <a:lstStyle/>
          <a:p>
            <a:pPr marL="0" indent="0" algn="ctr">
              <a:lnSpc>
                <a:spcPts val="2450"/>
              </a:lnSpc>
              <a:buNone/>
            </a:pPr>
            <a:r>
              <a:rPr lang="en-US" sz="2450" b="1" dirty="0">
                <a:solidFill>
                  <a:srgbClr val="D7D4CC"/>
                </a:solidFill>
                <a:latin typeface="Comfortaa Bold" pitchFamily="34" charset="0"/>
                <a:ea typeface="Comfortaa Bold" pitchFamily="34" charset="-122"/>
              </a:rPr>
              <a:t>5</a:t>
            </a:r>
          </a:p>
          <a:p>
            <a:pPr marL="0" indent="0" algn="ctr">
              <a:lnSpc>
                <a:spcPts val="2450"/>
              </a:lnSpc>
              <a:buNone/>
            </a:pPr>
            <a:endParaRPr lang="en-US" sz="2450" dirty="0"/>
          </a:p>
        </p:txBody>
      </p:sp>
      <p:sp>
        <p:nvSpPr>
          <p:cNvPr id="9" name="Text 7">
            <a:extLst>
              <a:ext uri="{FF2B5EF4-FFF2-40B4-BE49-F238E27FC236}">
                <a16:creationId xmlns:a16="http://schemas.microsoft.com/office/drawing/2014/main" id="{C62AEB65-9B40-4F6A-85EC-CEDF472436C9}"/>
              </a:ext>
            </a:extLst>
          </p:cNvPr>
          <p:cNvSpPr/>
          <p:nvPr/>
        </p:nvSpPr>
        <p:spPr>
          <a:xfrm>
            <a:off x="5449729" y="3397091"/>
            <a:ext cx="2775704" cy="325160"/>
          </a:xfrm>
          <a:prstGeom prst="rect">
            <a:avLst/>
          </a:prstGeom>
          <a:noFill/>
          <a:ln/>
        </p:spPr>
        <p:txBody>
          <a:bodyPr wrap="none" lIns="0" tIns="0" rIns="0" bIns="0" rtlCol="0" anchor="t"/>
          <a:lstStyle/>
          <a:p>
            <a:pPr marL="0" indent="0">
              <a:lnSpc>
                <a:spcPts val="2550"/>
              </a:lnSpc>
              <a:buNone/>
            </a:pPr>
            <a:r>
              <a:rPr lang="en-US" sz="2000" b="1" dirty="0">
                <a:solidFill>
                  <a:srgbClr val="D7D4CC"/>
                </a:solidFill>
                <a:latin typeface="Comfortaa Bold" pitchFamily="34" charset="0"/>
                <a:ea typeface="Comfortaa Bold" pitchFamily="34" charset="-122"/>
                <a:cs typeface="Comfortaa Bold" pitchFamily="34" charset="-120"/>
              </a:rPr>
              <a:t>Manage Customer</a:t>
            </a:r>
            <a:endParaRPr lang="en-US" sz="2000" dirty="0"/>
          </a:p>
        </p:txBody>
      </p:sp>
      <p:sp>
        <p:nvSpPr>
          <p:cNvPr id="10" name="Text 8">
            <a:extLst>
              <a:ext uri="{FF2B5EF4-FFF2-40B4-BE49-F238E27FC236}">
                <a16:creationId xmlns:a16="http://schemas.microsoft.com/office/drawing/2014/main" id="{F34A1D62-8611-4463-AC7E-F2D3D01E8FAC}"/>
              </a:ext>
            </a:extLst>
          </p:cNvPr>
          <p:cNvSpPr/>
          <p:nvPr/>
        </p:nvSpPr>
        <p:spPr>
          <a:xfrm>
            <a:off x="5449729" y="3862626"/>
            <a:ext cx="2875002" cy="1497806"/>
          </a:xfrm>
          <a:prstGeom prst="rect">
            <a:avLst/>
          </a:prstGeom>
          <a:noFill/>
          <a:ln/>
        </p:spPr>
        <p:txBody>
          <a:bodyPr wrap="square" lIns="0" tIns="0" rIns="0" bIns="0" rtlCol="0" anchor="t"/>
          <a:lstStyle/>
          <a:p>
            <a:pPr marL="0" indent="0">
              <a:lnSpc>
                <a:spcPts val="2900"/>
              </a:lnSpc>
              <a:buNone/>
            </a:pPr>
            <a:r>
              <a:rPr lang="en-US" sz="1800" dirty="0">
                <a:solidFill>
                  <a:srgbClr val="D7D4CC"/>
                </a:solidFill>
                <a:latin typeface="Raleway Medium" pitchFamily="34" charset="0"/>
                <a:ea typeface="Raleway Medium" pitchFamily="34" charset="-122"/>
                <a:cs typeface="Raleway Medium" pitchFamily="34" charset="-120"/>
              </a:rPr>
              <a:t>Maintaining customer information, addressing inquiries, and building relationships.</a:t>
            </a:r>
            <a:endParaRPr lang="en-US" sz="1800" dirty="0"/>
          </a:p>
        </p:txBody>
      </p:sp>
      <p:sp>
        <p:nvSpPr>
          <p:cNvPr id="12" name="Text 10">
            <a:extLst>
              <a:ext uri="{FF2B5EF4-FFF2-40B4-BE49-F238E27FC236}">
                <a16:creationId xmlns:a16="http://schemas.microsoft.com/office/drawing/2014/main" id="{0982C286-AB50-4653-B84B-57312E220128}"/>
              </a:ext>
            </a:extLst>
          </p:cNvPr>
          <p:cNvSpPr/>
          <p:nvPr/>
        </p:nvSpPr>
        <p:spPr>
          <a:xfrm>
            <a:off x="989052" y="6290072"/>
            <a:ext cx="186928" cy="312182"/>
          </a:xfrm>
          <a:prstGeom prst="rect">
            <a:avLst/>
          </a:prstGeom>
          <a:noFill/>
          <a:ln/>
        </p:spPr>
        <p:txBody>
          <a:bodyPr wrap="none" lIns="0" tIns="0" rIns="0" bIns="0" rtlCol="0" anchor="t"/>
          <a:lstStyle/>
          <a:p>
            <a:pPr marL="0" indent="0" algn="ctr">
              <a:lnSpc>
                <a:spcPts val="2450"/>
              </a:lnSpc>
              <a:buNone/>
            </a:pPr>
            <a:r>
              <a:rPr lang="en-US" sz="2450" b="1" dirty="0">
                <a:solidFill>
                  <a:srgbClr val="D7D4CC"/>
                </a:solidFill>
                <a:latin typeface="Comfortaa Bold" pitchFamily="34" charset="0"/>
                <a:ea typeface="Comfortaa Bold" pitchFamily="34" charset="-122"/>
              </a:rPr>
              <a:t>6</a:t>
            </a:r>
          </a:p>
          <a:p>
            <a:pPr marL="0" indent="0" algn="ctr">
              <a:lnSpc>
                <a:spcPts val="2450"/>
              </a:lnSpc>
              <a:buNone/>
            </a:pPr>
            <a:endParaRPr lang="en-US" sz="2450" dirty="0"/>
          </a:p>
        </p:txBody>
      </p:sp>
      <p:sp>
        <p:nvSpPr>
          <p:cNvPr id="13" name="Text 11">
            <a:extLst>
              <a:ext uri="{FF2B5EF4-FFF2-40B4-BE49-F238E27FC236}">
                <a16:creationId xmlns:a16="http://schemas.microsoft.com/office/drawing/2014/main" id="{5F04C840-CFBB-4E9D-B643-09DAEA5B984E}"/>
              </a:ext>
            </a:extLst>
          </p:cNvPr>
          <p:cNvSpPr/>
          <p:nvPr/>
        </p:nvSpPr>
        <p:spPr>
          <a:xfrm>
            <a:off x="1579959" y="6182916"/>
            <a:ext cx="2601039" cy="325160"/>
          </a:xfrm>
          <a:prstGeom prst="rect">
            <a:avLst/>
          </a:prstGeom>
          <a:noFill/>
          <a:ln/>
        </p:spPr>
        <p:txBody>
          <a:bodyPr wrap="none" lIns="0" tIns="0" rIns="0" bIns="0" rtlCol="0" anchor="t"/>
          <a:lstStyle/>
          <a:p>
            <a:pPr marL="0" indent="0">
              <a:lnSpc>
                <a:spcPts val="2550"/>
              </a:lnSpc>
              <a:buNone/>
            </a:pPr>
            <a:r>
              <a:rPr lang="en-US" sz="2000" b="1" dirty="0">
                <a:solidFill>
                  <a:srgbClr val="D7D4CC"/>
                </a:solidFill>
                <a:latin typeface="Comfortaa Bold" pitchFamily="34" charset="0"/>
                <a:ea typeface="Comfortaa Bold" pitchFamily="34" charset="-122"/>
                <a:cs typeface="Comfortaa Bold" pitchFamily="34" charset="-120"/>
              </a:rPr>
              <a:t>Manage  Entries</a:t>
            </a:r>
            <a:endParaRPr lang="en-US" sz="2000" dirty="0"/>
          </a:p>
        </p:txBody>
      </p:sp>
      <p:sp>
        <p:nvSpPr>
          <p:cNvPr id="14" name="Text 12">
            <a:extLst>
              <a:ext uri="{FF2B5EF4-FFF2-40B4-BE49-F238E27FC236}">
                <a16:creationId xmlns:a16="http://schemas.microsoft.com/office/drawing/2014/main" id="{FCE40E51-968F-427D-97B2-224F06533680}"/>
              </a:ext>
            </a:extLst>
          </p:cNvPr>
          <p:cNvSpPr/>
          <p:nvPr/>
        </p:nvSpPr>
        <p:spPr>
          <a:xfrm>
            <a:off x="1579959" y="6648450"/>
            <a:ext cx="6744772" cy="748903"/>
          </a:xfrm>
          <a:prstGeom prst="rect">
            <a:avLst/>
          </a:prstGeom>
          <a:noFill/>
          <a:ln/>
        </p:spPr>
        <p:txBody>
          <a:bodyPr wrap="square" lIns="0" tIns="0" rIns="0" bIns="0" rtlCol="0" anchor="t"/>
          <a:lstStyle/>
          <a:p>
            <a:pPr marL="0" indent="0">
              <a:lnSpc>
                <a:spcPts val="2900"/>
              </a:lnSpc>
              <a:buNone/>
            </a:pPr>
            <a:r>
              <a:rPr lang="en-US" sz="1800" dirty="0">
                <a:solidFill>
                  <a:srgbClr val="D7D4CC"/>
                </a:solidFill>
                <a:latin typeface="Raleway Medium" pitchFamily="34" charset="0"/>
                <a:ea typeface="Raleway Medium" pitchFamily="34" charset="-122"/>
                <a:cs typeface="Raleway Medium" pitchFamily="34" charset="-120"/>
              </a:rPr>
              <a:t>Recording and organizing data entries related to orders, inventory, or transactions.</a:t>
            </a:r>
            <a:endParaRPr lang="en-US" sz="1800" dirty="0"/>
          </a:p>
        </p:txBody>
      </p:sp>
      <p:pic>
        <p:nvPicPr>
          <p:cNvPr id="18" name="Image 0" descr="preencoded.png">
            <a:extLst>
              <a:ext uri="{FF2B5EF4-FFF2-40B4-BE49-F238E27FC236}">
                <a16:creationId xmlns:a16="http://schemas.microsoft.com/office/drawing/2014/main" id="{797FEEAA-BE6C-41CF-B654-53F35BC03364}"/>
              </a:ext>
            </a:extLst>
          </p:cNvPr>
          <p:cNvPicPr>
            <a:picLocks noChangeAspect="1"/>
          </p:cNvPicPr>
          <p:nvPr/>
        </p:nvPicPr>
        <p:blipFill>
          <a:blip r:embed="rId2"/>
          <a:stretch>
            <a:fillRect/>
          </a:stretch>
        </p:blipFill>
        <p:spPr>
          <a:xfrm>
            <a:off x="9144000" y="0"/>
            <a:ext cx="5486400" cy="8229600"/>
          </a:xfrm>
          <a:prstGeom prst="rect">
            <a:avLst/>
          </a:prstGeom>
        </p:spPr>
      </p:pic>
      <p:pic>
        <p:nvPicPr>
          <p:cNvPr id="17" name="Picture 16">
            <a:extLst>
              <a:ext uri="{FF2B5EF4-FFF2-40B4-BE49-F238E27FC236}">
                <a16:creationId xmlns:a16="http://schemas.microsoft.com/office/drawing/2014/main" id="{2C813913-AF9A-452A-876E-98F9778F1A51}"/>
              </a:ext>
            </a:extLst>
          </p:cNvPr>
          <p:cNvPicPr>
            <a:picLocks noChangeAspect="1"/>
          </p:cNvPicPr>
          <p:nvPr/>
        </p:nvPicPr>
        <p:blipFill>
          <a:blip r:embed="rId3"/>
          <a:stretch>
            <a:fillRect/>
          </a:stretch>
        </p:blipFill>
        <p:spPr>
          <a:xfrm>
            <a:off x="8496181" y="-1"/>
            <a:ext cx="6134220" cy="8229601"/>
          </a:xfrm>
          <a:prstGeom prst="rect">
            <a:avLst/>
          </a:prstGeom>
        </p:spPr>
      </p:pic>
      <p:sp>
        <p:nvSpPr>
          <p:cNvPr id="19" name="Shape 5">
            <a:extLst>
              <a:ext uri="{FF2B5EF4-FFF2-40B4-BE49-F238E27FC236}">
                <a16:creationId xmlns:a16="http://schemas.microsoft.com/office/drawing/2014/main" id="{C65795A2-B863-4543-A449-88DF60183A98}"/>
              </a:ext>
            </a:extLst>
          </p:cNvPr>
          <p:cNvSpPr/>
          <p:nvPr/>
        </p:nvSpPr>
        <p:spPr>
          <a:xfrm>
            <a:off x="844366" y="6290072"/>
            <a:ext cx="526673" cy="526613"/>
          </a:xfrm>
          <a:prstGeom prst="roundRect">
            <a:avLst>
              <a:gd name="adj" fmla="val 66681"/>
            </a:avLst>
          </a:prstGeom>
          <a:solidFill>
            <a:srgbClr val="46464A"/>
          </a:solidFill>
          <a:ln/>
        </p:spPr>
        <p:txBody>
          <a:bodyPr/>
          <a:lstStyle/>
          <a:p>
            <a:r>
              <a:rPr lang="en-US" sz="2450" b="1" dirty="0">
                <a:solidFill>
                  <a:srgbClr val="FFFFFF"/>
                </a:solidFill>
              </a:rPr>
              <a:t>6</a:t>
            </a:r>
            <a:r>
              <a:rPr lang="en-US" sz="2800" dirty="0">
                <a:solidFill>
                  <a:srgbClr val="FFFFFF"/>
                </a:solidFill>
              </a:rPr>
              <a:t>+</a:t>
            </a:r>
          </a:p>
        </p:txBody>
      </p:sp>
    </p:spTree>
    <p:extLst>
      <p:ext uri="{BB962C8B-B14F-4D97-AF65-F5344CB8AC3E}">
        <p14:creationId xmlns:p14="http://schemas.microsoft.com/office/powerpoint/2010/main" val="41302598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14DA3E09-503D-42B9-AA62-7CC385ED77CC}"/>
              </a:ext>
            </a:extLst>
          </p:cNvPr>
          <p:cNvPicPr>
            <a:picLocks noChangeAspect="1"/>
          </p:cNvPicPr>
          <p:nvPr/>
        </p:nvPicPr>
        <p:blipFill>
          <a:blip r:embed="rId2"/>
          <a:stretch>
            <a:fillRect/>
          </a:stretch>
        </p:blipFill>
        <p:spPr>
          <a:xfrm>
            <a:off x="9144000" y="0"/>
            <a:ext cx="5486400" cy="8229600"/>
          </a:xfrm>
          <a:prstGeom prst="rect">
            <a:avLst/>
          </a:prstGeom>
        </p:spPr>
      </p:pic>
      <p:sp>
        <p:nvSpPr>
          <p:cNvPr id="3" name="Text 0">
            <a:extLst>
              <a:ext uri="{FF2B5EF4-FFF2-40B4-BE49-F238E27FC236}">
                <a16:creationId xmlns:a16="http://schemas.microsoft.com/office/drawing/2014/main" id="{0F24DFC6-9BBA-400E-9458-1D35C4036513}"/>
              </a:ext>
            </a:extLst>
          </p:cNvPr>
          <p:cNvSpPr/>
          <p:nvPr/>
        </p:nvSpPr>
        <p:spPr>
          <a:xfrm>
            <a:off x="819269" y="832128"/>
            <a:ext cx="7505462" cy="1950601"/>
          </a:xfrm>
          <a:prstGeom prst="rect">
            <a:avLst/>
          </a:prstGeom>
          <a:noFill/>
          <a:ln/>
        </p:spPr>
        <p:txBody>
          <a:bodyPr wrap="square" lIns="0" tIns="0" rIns="0" bIns="0" rtlCol="0" anchor="t"/>
          <a:lstStyle/>
          <a:p>
            <a:pPr marL="0" indent="0">
              <a:lnSpc>
                <a:spcPts val="5100"/>
              </a:lnSpc>
              <a:buNone/>
            </a:pPr>
            <a:r>
              <a:rPr lang="en-US" sz="4050" b="1" dirty="0">
                <a:solidFill>
                  <a:srgbClr val="FFE14D"/>
                </a:solidFill>
                <a:latin typeface="Comfortaa Bold" pitchFamily="34" charset="0"/>
                <a:ea typeface="Comfortaa Bold" pitchFamily="34" charset="-122"/>
                <a:cs typeface="Comfortaa Bold" pitchFamily="34" charset="-120"/>
              </a:rPr>
              <a:t>Key Components of a Textile Management System</a:t>
            </a:r>
            <a:endParaRPr lang="en-US" sz="4050" dirty="0"/>
          </a:p>
        </p:txBody>
      </p:sp>
      <p:sp>
        <p:nvSpPr>
          <p:cNvPr id="4" name="Shape 1">
            <a:extLst>
              <a:ext uri="{FF2B5EF4-FFF2-40B4-BE49-F238E27FC236}">
                <a16:creationId xmlns:a16="http://schemas.microsoft.com/office/drawing/2014/main" id="{5D2617E0-0306-4B03-B09D-9EEFD41422D3}"/>
              </a:ext>
            </a:extLst>
          </p:cNvPr>
          <p:cNvSpPr/>
          <p:nvPr/>
        </p:nvSpPr>
        <p:spPr>
          <a:xfrm>
            <a:off x="819269" y="3397091"/>
            <a:ext cx="526613" cy="526613"/>
          </a:xfrm>
          <a:prstGeom prst="roundRect">
            <a:avLst>
              <a:gd name="adj" fmla="val 66681"/>
            </a:avLst>
          </a:prstGeom>
          <a:solidFill>
            <a:srgbClr val="46464A"/>
          </a:solidFill>
          <a:ln/>
        </p:spPr>
        <p:txBody>
          <a:bodyPr/>
          <a:lstStyle/>
          <a:p>
            <a:endParaRPr lang="en-US" dirty="0"/>
          </a:p>
        </p:txBody>
      </p:sp>
      <p:sp>
        <p:nvSpPr>
          <p:cNvPr id="5" name="Text 2">
            <a:extLst>
              <a:ext uri="{FF2B5EF4-FFF2-40B4-BE49-F238E27FC236}">
                <a16:creationId xmlns:a16="http://schemas.microsoft.com/office/drawing/2014/main" id="{9A923096-64CC-4A97-A74D-2BF140C47436}"/>
              </a:ext>
            </a:extLst>
          </p:cNvPr>
          <p:cNvSpPr/>
          <p:nvPr/>
        </p:nvSpPr>
        <p:spPr>
          <a:xfrm>
            <a:off x="1021199" y="3504248"/>
            <a:ext cx="122753" cy="312182"/>
          </a:xfrm>
          <a:prstGeom prst="rect">
            <a:avLst/>
          </a:prstGeom>
          <a:noFill/>
          <a:ln/>
        </p:spPr>
        <p:txBody>
          <a:bodyPr wrap="none" lIns="0" tIns="0" rIns="0" bIns="0" rtlCol="0" anchor="t"/>
          <a:lstStyle/>
          <a:p>
            <a:pPr marL="0" indent="0" algn="ctr">
              <a:lnSpc>
                <a:spcPts val="2450"/>
              </a:lnSpc>
              <a:buNone/>
            </a:pPr>
            <a:r>
              <a:rPr lang="en-US" sz="2450" b="1" dirty="0">
                <a:solidFill>
                  <a:srgbClr val="D7D4CC"/>
                </a:solidFill>
                <a:latin typeface="Comfortaa Bold" pitchFamily="34" charset="0"/>
                <a:ea typeface="Comfortaa Bold" pitchFamily="34" charset="-122"/>
              </a:rPr>
              <a:t>7</a:t>
            </a:r>
          </a:p>
          <a:p>
            <a:pPr marL="0" indent="0" algn="ctr">
              <a:lnSpc>
                <a:spcPts val="2450"/>
              </a:lnSpc>
              <a:buNone/>
            </a:pPr>
            <a:endParaRPr lang="en-US" sz="2450" dirty="0"/>
          </a:p>
        </p:txBody>
      </p:sp>
      <p:sp>
        <p:nvSpPr>
          <p:cNvPr id="6" name="Text 3">
            <a:extLst>
              <a:ext uri="{FF2B5EF4-FFF2-40B4-BE49-F238E27FC236}">
                <a16:creationId xmlns:a16="http://schemas.microsoft.com/office/drawing/2014/main" id="{BB77289E-1C0F-4688-A442-78D561D71364}"/>
              </a:ext>
            </a:extLst>
          </p:cNvPr>
          <p:cNvSpPr/>
          <p:nvPr/>
        </p:nvSpPr>
        <p:spPr>
          <a:xfrm>
            <a:off x="1579959" y="3397091"/>
            <a:ext cx="2875002" cy="650319"/>
          </a:xfrm>
          <a:prstGeom prst="rect">
            <a:avLst/>
          </a:prstGeom>
          <a:noFill/>
          <a:ln/>
        </p:spPr>
        <p:txBody>
          <a:bodyPr wrap="square" lIns="0" tIns="0" rIns="0" bIns="0" rtlCol="0" anchor="t"/>
          <a:lstStyle/>
          <a:p>
            <a:pPr marL="0" indent="0">
              <a:lnSpc>
                <a:spcPts val="2550"/>
              </a:lnSpc>
              <a:buNone/>
            </a:pPr>
            <a:r>
              <a:rPr lang="en-US" sz="2000" b="1" dirty="0">
                <a:solidFill>
                  <a:srgbClr val="D7D4CC"/>
                </a:solidFill>
                <a:latin typeface="Comfortaa Bold" pitchFamily="34" charset="0"/>
                <a:ea typeface="Comfortaa Bold" pitchFamily="34" charset="-122"/>
                <a:cs typeface="Comfortaa Bold" pitchFamily="34" charset="-120"/>
              </a:rPr>
              <a:t>Processing</a:t>
            </a:r>
            <a:endParaRPr lang="en-US" sz="2000" dirty="0"/>
          </a:p>
        </p:txBody>
      </p:sp>
      <p:sp>
        <p:nvSpPr>
          <p:cNvPr id="7" name="Text 4">
            <a:extLst>
              <a:ext uri="{FF2B5EF4-FFF2-40B4-BE49-F238E27FC236}">
                <a16:creationId xmlns:a16="http://schemas.microsoft.com/office/drawing/2014/main" id="{5499DDC1-B979-44AC-8AF0-6958C6E5A93D}"/>
              </a:ext>
            </a:extLst>
          </p:cNvPr>
          <p:cNvSpPr/>
          <p:nvPr/>
        </p:nvSpPr>
        <p:spPr>
          <a:xfrm>
            <a:off x="1579959" y="4187785"/>
            <a:ext cx="2875002" cy="1497806"/>
          </a:xfrm>
          <a:prstGeom prst="rect">
            <a:avLst/>
          </a:prstGeom>
          <a:noFill/>
          <a:ln/>
        </p:spPr>
        <p:txBody>
          <a:bodyPr wrap="square" lIns="0" tIns="0" rIns="0" bIns="0" rtlCol="0" anchor="t"/>
          <a:lstStyle/>
          <a:p>
            <a:pPr marL="0" indent="0">
              <a:lnSpc>
                <a:spcPts val="2900"/>
              </a:lnSpc>
              <a:buNone/>
            </a:pPr>
            <a:r>
              <a:rPr lang="en-US" sz="1800" dirty="0">
                <a:solidFill>
                  <a:srgbClr val="D7D4CC"/>
                </a:solidFill>
                <a:latin typeface="Raleway Medium" pitchFamily="34" charset="0"/>
                <a:ea typeface="Raleway Medium" pitchFamily="34" charset="-122"/>
                <a:cs typeface="Raleway Medium" pitchFamily="34" charset="-120"/>
              </a:rPr>
              <a:t>Handling and preparing orders for the next stages, including quality checks..</a:t>
            </a:r>
            <a:endParaRPr lang="en-US" sz="1800" dirty="0"/>
          </a:p>
        </p:txBody>
      </p:sp>
      <p:sp>
        <p:nvSpPr>
          <p:cNvPr id="8" name="Shape 5">
            <a:extLst>
              <a:ext uri="{FF2B5EF4-FFF2-40B4-BE49-F238E27FC236}">
                <a16:creationId xmlns:a16="http://schemas.microsoft.com/office/drawing/2014/main" id="{7EB258E0-B282-460E-B0B7-F2CD5EB36269}"/>
              </a:ext>
            </a:extLst>
          </p:cNvPr>
          <p:cNvSpPr/>
          <p:nvPr/>
        </p:nvSpPr>
        <p:spPr>
          <a:xfrm>
            <a:off x="4689038" y="3397091"/>
            <a:ext cx="526613" cy="526613"/>
          </a:xfrm>
          <a:prstGeom prst="roundRect">
            <a:avLst>
              <a:gd name="adj" fmla="val 66681"/>
            </a:avLst>
          </a:prstGeom>
          <a:solidFill>
            <a:srgbClr val="46464A"/>
          </a:solidFill>
          <a:ln/>
        </p:spPr>
      </p:sp>
      <p:sp>
        <p:nvSpPr>
          <p:cNvPr id="9" name="Text 6">
            <a:extLst>
              <a:ext uri="{FF2B5EF4-FFF2-40B4-BE49-F238E27FC236}">
                <a16:creationId xmlns:a16="http://schemas.microsoft.com/office/drawing/2014/main" id="{6C573747-684B-4F1A-856E-26EE1F1C474B}"/>
              </a:ext>
            </a:extLst>
          </p:cNvPr>
          <p:cNvSpPr/>
          <p:nvPr/>
        </p:nvSpPr>
        <p:spPr>
          <a:xfrm>
            <a:off x="4860488" y="3504248"/>
            <a:ext cx="183594" cy="312182"/>
          </a:xfrm>
          <a:prstGeom prst="rect">
            <a:avLst/>
          </a:prstGeom>
          <a:noFill/>
          <a:ln/>
        </p:spPr>
        <p:txBody>
          <a:bodyPr wrap="none" lIns="0" tIns="0" rIns="0" bIns="0" rtlCol="0" anchor="t"/>
          <a:lstStyle/>
          <a:p>
            <a:pPr marL="0" indent="0" algn="ctr">
              <a:lnSpc>
                <a:spcPts val="2450"/>
              </a:lnSpc>
              <a:buNone/>
            </a:pPr>
            <a:r>
              <a:rPr lang="en-US" sz="2450" b="1" dirty="0">
                <a:solidFill>
                  <a:srgbClr val="D7D4CC"/>
                </a:solidFill>
                <a:latin typeface="Comfortaa Bold" pitchFamily="34" charset="0"/>
                <a:ea typeface="Comfortaa Bold" pitchFamily="34" charset="-122"/>
              </a:rPr>
              <a:t>8</a:t>
            </a:r>
          </a:p>
          <a:p>
            <a:pPr marL="0" indent="0" algn="ctr">
              <a:lnSpc>
                <a:spcPts val="2450"/>
              </a:lnSpc>
              <a:buNone/>
            </a:pPr>
            <a:endParaRPr lang="en-US" sz="2450" dirty="0"/>
          </a:p>
        </p:txBody>
      </p:sp>
      <p:sp>
        <p:nvSpPr>
          <p:cNvPr id="10" name="Text 7">
            <a:extLst>
              <a:ext uri="{FF2B5EF4-FFF2-40B4-BE49-F238E27FC236}">
                <a16:creationId xmlns:a16="http://schemas.microsoft.com/office/drawing/2014/main" id="{6AD2F717-E340-4520-9B8B-C202BAB97853}"/>
              </a:ext>
            </a:extLst>
          </p:cNvPr>
          <p:cNvSpPr/>
          <p:nvPr/>
        </p:nvSpPr>
        <p:spPr>
          <a:xfrm>
            <a:off x="5449729" y="3397091"/>
            <a:ext cx="2775704" cy="325160"/>
          </a:xfrm>
          <a:prstGeom prst="rect">
            <a:avLst/>
          </a:prstGeom>
          <a:noFill/>
          <a:ln/>
        </p:spPr>
        <p:txBody>
          <a:bodyPr wrap="none" lIns="0" tIns="0" rIns="0" bIns="0" rtlCol="0" anchor="t"/>
          <a:lstStyle/>
          <a:p>
            <a:pPr marL="0" indent="0">
              <a:lnSpc>
                <a:spcPts val="2550"/>
              </a:lnSpc>
              <a:buNone/>
            </a:pPr>
            <a:r>
              <a:rPr lang="en-US" sz="2000" b="1" dirty="0">
                <a:solidFill>
                  <a:srgbClr val="D7D4CC"/>
                </a:solidFill>
                <a:latin typeface="Comfortaa Bold" pitchFamily="34" charset="0"/>
                <a:ea typeface="Comfortaa Bold" pitchFamily="34" charset="-122"/>
                <a:cs typeface="Comfortaa Bold" pitchFamily="34" charset="-120"/>
              </a:rPr>
              <a:t>Production</a:t>
            </a:r>
            <a:endParaRPr lang="en-US" sz="2000" dirty="0"/>
          </a:p>
        </p:txBody>
      </p:sp>
      <p:sp>
        <p:nvSpPr>
          <p:cNvPr id="11" name="Text 8">
            <a:extLst>
              <a:ext uri="{FF2B5EF4-FFF2-40B4-BE49-F238E27FC236}">
                <a16:creationId xmlns:a16="http://schemas.microsoft.com/office/drawing/2014/main" id="{8BB89F2D-DA6B-4453-86A0-1DEAB4AAFF9D}"/>
              </a:ext>
            </a:extLst>
          </p:cNvPr>
          <p:cNvSpPr/>
          <p:nvPr/>
        </p:nvSpPr>
        <p:spPr>
          <a:xfrm>
            <a:off x="5449729" y="3862626"/>
            <a:ext cx="2875002" cy="1497806"/>
          </a:xfrm>
          <a:prstGeom prst="rect">
            <a:avLst/>
          </a:prstGeom>
          <a:noFill/>
          <a:ln/>
        </p:spPr>
        <p:txBody>
          <a:bodyPr wrap="square" lIns="0" tIns="0" rIns="0" bIns="0" rtlCol="0" anchor="t"/>
          <a:lstStyle/>
          <a:p>
            <a:pPr marL="0" indent="0">
              <a:lnSpc>
                <a:spcPts val="2900"/>
              </a:lnSpc>
              <a:buNone/>
            </a:pPr>
            <a:r>
              <a:rPr lang="en-US" sz="1800" dirty="0">
                <a:solidFill>
                  <a:srgbClr val="D7D4CC"/>
                </a:solidFill>
                <a:latin typeface="Raleway Medium" pitchFamily="34" charset="0"/>
                <a:ea typeface="Raleway Medium" pitchFamily="34" charset="-122"/>
                <a:cs typeface="Raleway Medium" pitchFamily="34" charset="-120"/>
              </a:rPr>
              <a:t>Manufacturing or assembling products according to order specifications.</a:t>
            </a:r>
            <a:endParaRPr lang="en-US" sz="1800" dirty="0"/>
          </a:p>
        </p:txBody>
      </p:sp>
      <p:sp>
        <p:nvSpPr>
          <p:cNvPr id="12" name="Shape 9">
            <a:extLst>
              <a:ext uri="{FF2B5EF4-FFF2-40B4-BE49-F238E27FC236}">
                <a16:creationId xmlns:a16="http://schemas.microsoft.com/office/drawing/2014/main" id="{FC68917E-49C1-4E40-ACAF-0AF09C344CC0}"/>
              </a:ext>
            </a:extLst>
          </p:cNvPr>
          <p:cNvSpPr/>
          <p:nvPr/>
        </p:nvSpPr>
        <p:spPr>
          <a:xfrm>
            <a:off x="819269" y="6182916"/>
            <a:ext cx="526613" cy="526613"/>
          </a:xfrm>
          <a:prstGeom prst="roundRect">
            <a:avLst>
              <a:gd name="adj" fmla="val 66681"/>
            </a:avLst>
          </a:prstGeom>
          <a:solidFill>
            <a:srgbClr val="46464A"/>
          </a:solidFill>
          <a:ln/>
        </p:spPr>
      </p:sp>
      <p:sp>
        <p:nvSpPr>
          <p:cNvPr id="13" name="Text 10">
            <a:extLst>
              <a:ext uri="{FF2B5EF4-FFF2-40B4-BE49-F238E27FC236}">
                <a16:creationId xmlns:a16="http://schemas.microsoft.com/office/drawing/2014/main" id="{D6915582-8AA5-489E-AB1A-FC19FCB6E123}"/>
              </a:ext>
            </a:extLst>
          </p:cNvPr>
          <p:cNvSpPr/>
          <p:nvPr/>
        </p:nvSpPr>
        <p:spPr>
          <a:xfrm>
            <a:off x="989052" y="6290072"/>
            <a:ext cx="186928" cy="312182"/>
          </a:xfrm>
          <a:prstGeom prst="rect">
            <a:avLst/>
          </a:prstGeom>
          <a:noFill/>
          <a:ln/>
        </p:spPr>
        <p:txBody>
          <a:bodyPr wrap="none" lIns="0" tIns="0" rIns="0" bIns="0" rtlCol="0" anchor="t"/>
          <a:lstStyle/>
          <a:p>
            <a:pPr marL="0" indent="0" algn="ctr">
              <a:lnSpc>
                <a:spcPts val="2450"/>
              </a:lnSpc>
              <a:buNone/>
            </a:pPr>
            <a:r>
              <a:rPr lang="en-US" sz="2450" b="1" dirty="0">
                <a:solidFill>
                  <a:srgbClr val="D7D4CC"/>
                </a:solidFill>
                <a:latin typeface="Comfortaa Bold" pitchFamily="34" charset="0"/>
                <a:ea typeface="Comfortaa Bold" pitchFamily="34" charset="-122"/>
              </a:rPr>
              <a:t>9</a:t>
            </a:r>
          </a:p>
          <a:p>
            <a:pPr marL="0" indent="0" algn="ctr">
              <a:lnSpc>
                <a:spcPts val="2450"/>
              </a:lnSpc>
              <a:buNone/>
            </a:pPr>
            <a:endParaRPr lang="en-US" sz="2450" dirty="0"/>
          </a:p>
        </p:txBody>
      </p:sp>
      <p:sp>
        <p:nvSpPr>
          <p:cNvPr id="14" name="Text 11">
            <a:extLst>
              <a:ext uri="{FF2B5EF4-FFF2-40B4-BE49-F238E27FC236}">
                <a16:creationId xmlns:a16="http://schemas.microsoft.com/office/drawing/2014/main" id="{CA49A7B9-B073-443C-AD89-8DBA6E26AA5D}"/>
              </a:ext>
            </a:extLst>
          </p:cNvPr>
          <p:cNvSpPr/>
          <p:nvPr/>
        </p:nvSpPr>
        <p:spPr>
          <a:xfrm>
            <a:off x="1579959" y="6182916"/>
            <a:ext cx="2601039" cy="325160"/>
          </a:xfrm>
          <a:prstGeom prst="rect">
            <a:avLst/>
          </a:prstGeom>
          <a:noFill/>
          <a:ln/>
        </p:spPr>
        <p:txBody>
          <a:bodyPr wrap="none" lIns="0" tIns="0" rIns="0" bIns="0" rtlCol="0" anchor="t"/>
          <a:lstStyle/>
          <a:p>
            <a:pPr marL="0" indent="0">
              <a:lnSpc>
                <a:spcPts val="2550"/>
              </a:lnSpc>
              <a:buNone/>
            </a:pPr>
            <a:r>
              <a:rPr lang="en-US" sz="2000" b="1" dirty="0">
                <a:solidFill>
                  <a:srgbClr val="D7D4CC"/>
                </a:solidFill>
                <a:latin typeface="Comfortaa Bold" pitchFamily="34" charset="0"/>
                <a:ea typeface="Comfortaa Bold" pitchFamily="34" charset="-122"/>
                <a:cs typeface="Comfortaa Bold" pitchFamily="34" charset="-120"/>
              </a:rPr>
              <a:t>Manage Employees</a:t>
            </a:r>
            <a:endParaRPr lang="en-US" sz="2000" dirty="0"/>
          </a:p>
        </p:txBody>
      </p:sp>
      <p:sp>
        <p:nvSpPr>
          <p:cNvPr id="15" name="Text 12">
            <a:extLst>
              <a:ext uri="{FF2B5EF4-FFF2-40B4-BE49-F238E27FC236}">
                <a16:creationId xmlns:a16="http://schemas.microsoft.com/office/drawing/2014/main" id="{1A4D92D1-8CA4-43CD-A701-23AA550E999F}"/>
              </a:ext>
            </a:extLst>
          </p:cNvPr>
          <p:cNvSpPr/>
          <p:nvPr/>
        </p:nvSpPr>
        <p:spPr>
          <a:xfrm>
            <a:off x="1579959" y="6648450"/>
            <a:ext cx="6744772" cy="748903"/>
          </a:xfrm>
          <a:prstGeom prst="rect">
            <a:avLst/>
          </a:prstGeom>
          <a:noFill/>
          <a:ln/>
        </p:spPr>
        <p:txBody>
          <a:bodyPr wrap="square" lIns="0" tIns="0" rIns="0" bIns="0" rtlCol="0" anchor="t"/>
          <a:lstStyle/>
          <a:p>
            <a:pPr marL="0" indent="0">
              <a:lnSpc>
                <a:spcPts val="2900"/>
              </a:lnSpc>
              <a:buNone/>
            </a:pPr>
            <a:r>
              <a:rPr lang="en-US" sz="1800" dirty="0">
                <a:solidFill>
                  <a:srgbClr val="D7D4CC"/>
                </a:solidFill>
                <a:latin typeface="Raleway Medium" pitchFamily="34" charset="0"/>
                <a:ea typeface="Raleway Medium" pitchFamily="34" charset="-122"/>
                <a:cs typeface="Raleway Medium" pitchFamily="34" charset="-120"/>
              </a:rPr>
              <a:t>Overseeing staff schedules, performance, and responsibilities.</a:t>
            </a:r>
            <a:endParaRPr lang="en-US" sz="1800" dirty="0"/>
          </a:p>
        </p:txBody>
      </p:sp>
      <p:pic>
        <p:nvPicPr>
          <p:cNvPr id="16" name="Picture 15">
            <a:extLst>
              <a:ext uri="{FF2B5EF4-FFF2-40B4-BE49-F238E27FC236}">
                <a16:creationId xmlns:a16="http://schemas.microsoft.com/office/drawing/2014/main" id="{4766A8BA-C3FC-4B8B-86E6-BFD2EB495BFA}"/>
              </a:ext>
            </a:extLst>
          </p:cNvPr>
          <p:cNvPicPr>
            <a:picLocks noChangeAspect="1"/>
          </p:cNvPicPr>
          <p:nvPr/>
        </p:nvPicPr>
        <p:blipFill>
          <a:blip r:embed="rId3"/>
          <a:stretch>
            <a:fillRect/>
          </a:stretch>
        </p:blipFill>
        <p:spPr>
          <a:xfrm>
            <a:off x="8496181" y="-1"/>
            <a:ext cx="6134220" cy="8229601"/>
          </a:xfrm>
          <a:prstGeom prst="rect">
            <a:avLst/>
          </a:prstGeom>
        </p:spPr>
      </p:pic>
    </p:spTree>
    <p:extLst>
      <p:ext uri="{BB962C8B-B14F-4D97-AF65-F5344CB8AC3E}">
        <p14:creationId xmlns:p14="http://schemas.microsoft.com/office/powerpoint/2010/main" val="28284595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49F85F50-B2A5-4501-B81C-8817A303664F}"/>
              </a:ext>
            </a:extLst>
          </p:cNvPr>
          <p:cNvPicPr>
            <a:picLocks noChangeAspect="1"/>
          </p:cNvPicPr>
          <p:nvPr/>
        </p:nvPicPr>
        <p:blipFill>
          <a:blip r:embed="rId2"/>
          <a:stretch>
            <a:fillRect/>
          </a:stretch>
        </p:blipFill>
        <p:spPr>
          <a:xfrm>
            <a:off x="9144000" y="0"/>
            <a:ext cx="5486400" cy="8229600"/>
          </a:xfrm>
          <a:prstGeom prst="rect">
            <a:avLst/>
          </a:prstGeom>
        </p:spPr>
      </p:pic>
      <p:sp>
        <p:nvSpPr>
          <p:cNvPr id="3" name="Text 0">
            <a:extLst>
              <a:ext uri="{FF2B5EF4-FFF2-40B4-BE49-F238E27FC236}">
                <a16:creationId xmlns:a16="http://schemas.microsoft.com/office/drawing/2014/main" id="{852E0D2B-4014-44DF-9B9F-D87D9C42CC85}"/>
              </a:ext>
            </a:extLst>
          </p:cNvPr>
          <p:cNvSpPr/>
          <p:nvPr/>
        </p:nvSpPr>
        <p:spPr>
          <a:xfrm>
            <a:off x="819269" y="832128"/>
            <a:ext cx="7505462" cy="1950601"/>
          </a:xfrm>
          <a:prstGeom prst="rect">
            <a:avLst/>
          </a:prstGeom>
          <a:noFill/>
          <a:ln/>
        </p:spPr>
        <p:txBody>
          <a:bodyPr wrap="square" lIns="0" tIns="0" rIns="0" bIns="0" rtlCol="0" anchor="t"/>
          <a:lstStyle/>
          <a:p>
            <a:pPr marL="0" indent="0">
              <a:lnSpc>
                <a:spcPts val="5100"/>
              </a:lnSpc>
              <a:buNone/>
            </a:pPr>
            <a:r>
              <a:rPr lang="en-US" sz="4050" b="1" dirty="0">
                <a:solidFill>
                  <a:srgbClr val="FFE14D"/>
                </a:solidFill>
                <a:latin typeface="Comfortaa Bold" pitchFamily="34" charset="0"/>
                <a:ea typeface="Comfortaa Bold" pitchFamily="34" charset="-122"/>
                <a:cs typeface="Comfortaa Bold" pitchFamily="34" charset="-120"/>
              </a:rPr>
              <a:t>Key Components of a Textile Management System</a:t>
            </a:r>
            <a:endParaRPr lang="en-US" sz="4050" dirty="0"/>
          </a:p>
        </p:txBody>
      </p:sp>
      <p:sp>
        <p:nvSpPr>
          <p:cNvPr id="4" name="Shape 1">
            <a:extLst>
              <a:ext uri="{FF2B5EF4-FFF2-40B4-BE49-F238E27FC236}">
                <a16:creationId xmlns:a16="http://schemas.microsoft.com/office/drawing/2014/main" id="{AE40DA08-CEB9-44A1-A703-3A5B51C3D7B9}"/>
              </a:ext>
            </a:extLst>
          </p:cNvPr>
          <p:cNvSpPr/>
          <p:nvPr/>
        </p:nvSpPr>
        <p:spPr>
          <a:xfrm>
            <a:off x="819269" y="3397091"/>
            <a:ext cx="526613" cy="526613"/>
          </a:xfrm>
          <a:prstGeom prst="roundRect">
            <a:avLst>
              <a:gd name="adj" fmla="val 66681"/>
            </a:avLst>
          </a:prstGeom>
          <a:solidFill>
            <a:srgbClr val="46464A"/>
          </a:solidFill>
          <a:ln/>
        </p:spPr>
        <p:txBody>
          <a:bodyPr/>
          <a:lstStyle/>
          <a:p>
            <a:endParaRPr lang="en-US" dirty="0"/>
          </a:p>
        </p:txBody>
      </p:sp>
      <p:sp>
        <p:nvSpPr>
          <p:cNvPr id="5" name="Text 2">
            <a:extLst>
              <a:ext uri="{FF2B5EF4-FFF2-40B4-BE49-F238E27FC236}">
                <a16:creationId xmlns:a16="http://schemas.microsoft.com/office/drawing/2014/main" id="{E0748045-12B4-41FE-8A42-06F58D2628E8}"/>
              </a:ext>
            </a:extLst>
          </p:cNvPr>
          <p:cNvSpPr/>
          <p:nvPr/>
        </p:nvSpPr>
        <p:spPr>
          <a:xfrm>
            <a:off x="1021199" y="3504248"/>
            <a:ext cx="122753" cy="312182"/>
          </a:xfrm>
          <a:prstGeom prst="rect">
            <a:avLst/>
          </a:prstGeom>
          <a:noFill/>
          <a:ln/>
        </p:spPr>
        <p:txBody>
          <a:bodyPr wrap="none" lIns="0" tIns="0" rIns="0" bIns="0" rtlCol="0" anchor="t"/>
          <a:lstStyle/>
          <a:p>
            <a:pPr marL="0" indent="0" algn="ctr">
              <a:lnSpc>
                <a:spcPts val="2450"/>
              </a:lnSpc>
              <a:buNone/>
            </a:pPr>
            <a:r>
              <a:rPr lang="en-US" sz="2450" b="1" dirty="0">
                <a:solidFill>
                  <a:srgbClr val="D7D4CC"/>
                </a:solidFill>
                <a:latin typeface="Comfortaa Bold" pitchFamily="34" charset="0"/>
                <a:ea typeface="Comfortaa Bold" pitchFamily="34" charset="-122"/>
              </a:rPr>
              <a:t>10</a:t>
            </a:r>
          </a:p>
          <a:p>
            <a:pPr marL="0" indent="0" algn="ctr">
              <a:lnSpc>
                <a:spcPts val="2450"/>
              </a:lnSpc>
              <a:buNone/>
            </a:pPr>
            <a:endParaRPr lang="en-US" sz="2450" dirty="0"/>
          </a:p>
        </p:txBody>
      </p:sp>
      <p:sp>
        <p:nvSpPr>
          <p:cNvPr id="6" name="Text 3">
            <a:extLst>
              <a:ext uri="{FF2B5EF4-FFF2-40B4-BE49-F238E27FC236}">
                <a16:creationId xmlns:a16="http://schemas.microsoft.com/office/drawing/2014/main" id="{E3A747E8-B2D2-4157-8FEF-0264A6A42E50}"/>
              </a:ext>
            </a:extLst>
          </p:cNvPr>
          <p:cNvSpPr/>
          <p:nvPr/>
        </p:nvSpPr>
        <p:spPr>
          <a:xfrm>
            <a:off x="1579959" y="3397091"/>
            <a:ext cx="2875002" cy="650319"/>
          </a:xfrm>
          <a:prstGeom prst="rect">
            <a:avLst/>
          </a:prstGeom>
          <a:noFill/>
          <a:ln/>
        </p:spPr>
        <p:txBody>
          <a:bodyPr wrap="square" lIns="0" tIns="0" rIns="0" bIns="0" rtlCol="0" anchor="t"/>
          <a:lstStyle/>
          <a:p>
            <a:pPr marL="0" indent="0">
              <a:lnSpc>
                <a:spcPts val="2550"/>
              </a:lnSpc>
              <a:buNone/>
            </a:pPr>
            <a:r>
              <a:rPr lang="en-US" sz="2000" b="1" dirty="0">
                <a:solidFill>
                  <a:srgbClr val="D7D4CC"/>
                </a:solidFill>
                <a:latin typeface="Comfortaa Bold" pitchFamily="34" charset="0"/>
                <a:ea typeface="Comfortaa Bold" pitchFamily="34" charset="-122"/>
                <a:cs typeface="Comfortaa Bold" pitchFamily="34" charset="-120"/>
              </a:rPr>
              <a:t>Warehouse</a:t>
            </a:r>
            <a:endParaRPr lang="en-US" sz="2000" dirty="0"/>
          </a:p>
        </p:txBody>
      </p:sp>
      <p:sp>
        <p:nvSpPr>
          <p:cNvPr id="7" name="Text 4">
            <a:extLst>
              <a:ext uri="{FF2B5EF4-FFF2-40B4-BE49-F238E27FC236}">
                <a16:creationId xmlns:a16="http://schemas.microsoft.com/office/drawing/2014/main" id="{80D5B0E7-FE06-4D81-974D-C916E34A1547}"/>
              </a:ext>
            </a:extLst>
          </p:cNvPr>
          <p:cNvSpPr/>
          <p:nvPr/>
        </p:nvSpPr>
        <p:spPr>
          <a:xfrm>
            <a:off x="1579959" y="4187785"/>
            <a:ext cx="2875002" cy="1497806"/>
          </a:xfrm>
          <a:prstGeom prst="rect">
            <a:avLst/>
          </a:prstGeom>
          <a:noFill/>
          <a:ln/>
        </p:spPr>
        <p:txBody>
          <a:bodyPr wrap="square" lIns="0" tIns="0" rIns="0" bIns="0" rtlCol="0" anchor="t"/>
          <a:lstStyle/>
          <a:p>
            <a:pPr marL="0" indent="0">
              <a:lnSpc>
                <a:spcPts val="2900"/>
              </a:lnSpc>
              <a:buNone/>
            </a:pPr>
            <a:r>
              <a:rPr lang="en-US" sz="1800" dirty="0">
                <a:solidFill>
                  <a:srgbClr val="D7D4CC"/>
                </a:solidFill>
                <a:latin typeface="Raleway Medium" pitchFamily="34" charset="0"/>
                <a:ea typeface="Raleway Medium" pitchFamily="34" charset="-122"/>
                <a:cs typeface="Raleway Medium" pitchFamily="34" charset="-120"/>
              </a:rPr>
              <a:t>Storing, organizing, and managing inventory for order fulfillment.</a:t>
            </a:r>
            <a:endParaRPr lang="en-US" sz="1800" dirty="0"/>
          </a:p>
        </p:txBody>
      </p:sp>
      <p:sp>
        <p:nvSpPr>
          <p:cNvPr id="8" name="Shape 5">
            <a:extLst>
              <a:ext uri="{FF2B5EF4-FFF2-40B4-BE49-F238E27FC236}">
                <a16:creationId xmlns:a16="http://schemas.microsoft.com/office/drawing/2014/main" id="{9A9B702E-7AC0-45A3-BEDE-9510C4C082DC}"/>
              </a:ext>
            </a:extLst>
          </p:cNvPr>
          <p:cNvSpPr/>
          <p:nvPr/>
        </p:nvSpPr>
        <p:spPr>
          <a:xfrm>
            <a:off x="4689038" y="3397091"/>
            <a:ext cx="526613" cy="526613"/>
          </a:xfrm>
          <a:prstGeom prst="roundRect">
            <a:avLst>
              <a:gd name="adj" fmla="val 66681"/>
            </a:avLst>
          </a:prstGeom>
          <a:solidFill>
            <a:srgbClr val="46464A"/>
          </a:solidFill>
          <a:ln/>
        </p:spPr>
      </p:sp>
      <p:sp>
        <p:nvSpPr>
          <p:cNvPr id="9" name="Text 6">
            <a:extLst>
              <a:ext uri="{FF2B5EF4-FFF2-40B4-BE49-F238E27FC236}">
                <a16:creationId xmlns:a16="http://schemas.microsoft.com/office/drawing/2014/main" id="{3CB85128-24E5-4FA4-8AB9-5CC3D792F6BD}"/>
              </a:ext>
            </a:extLst>
          </p:cNvPr>
          <p:cNvSpPr/>
          <p:nvPr/>
        </p:nvSpPr>
        <p:spPr>
          <a:xfrm>
            <a:off x="4860488" y="3504248"/>
            <a:ext cx="183594" cy="312182"/>
          </a:xfrm>
          <a:prstGeom prst="rect">
            <a:avLst/>
          </a:prstGeom>
          <a:noFill/>
          <a:ln/>
        </p:spPr>
        <p:txBody>
          <a:bodyPr wrap="none" lIns="0" tIns="0" rIns="0" bIns="0" rtlCol="0" anchor="t"/>
          <a:lstStyle/>
          <a:p>
            <a:pPr marL="0" indent="0" algn="ctr">
              <a:lnSpc>
                <a:spcPts val="2450"/>
              </a:lnSpc>
              <a:buNone/>
            </a:pPr>
            <a:r>
              <a:rPr lang="en-US" sz="2450" b="1" dirty="0">
                <a:solidFill>
                  <a:srgbClr val="D7D4CC"/>
                </a:solidFill>
                <a:latin typeface="Comfortaa Bold" pitchFamily="34" charset="0"/>
                <a:ea typeface="Comfortaa Bold" pitchFamily="34" charset="-122"/>
              </a:rPr>
              <a:t>11</a:t>
            </a:r>
          </a:p>
          <a:p>
            <a:pPr marL="0" indent="0" algn="ctr">
              <a:lnSpc>
                <a:spcPts val="2450"/>
              </a:lnSpc>
              <a:buNone/>
            </a:pPr>
            <a:endParaRPr lang="en-US" sz="2450" dirty="0"/>
          </a:p>
        </p:txBody>
      </p:sp>
      <p:sp>
        <p:nvSpPr>
          <p:cNvPr id="10" name="Text 7">
            <a:extLst>
              <a:ext uri="{FF2B5EF4-FFF2-40B4-BE49-F238E27FC236}">
                <a16:creationId xmlns:a16="http://schemas.microsoft.com/office/drawing/2014/main" id="{88CB5817-1AAC-403D-9AB1-5CA80658186B}"/>
              </a:ext>
            </a:extLst>
          </p:cNvPr>
          <p:cNvSpPr/>
          <p:nvPr/>
        </p:nvSpPr>
        <p:spPr>
          <a:xfrm>
            <a:off x="5449729" y="3397091"/>
            <a:ext cx="2775704" cy="325160"/>
          </a:xfrm>
          <a:prstGeom prst="rect">
            <a:avLst/>
          </a:prstGeom>
          <a:noFill/>
          <a:ln/>
        </p:spPr>
        <p:txBody>
          <a:bodyPr wrap="none" lIns="0" tIns="0" rIns="0" bIns="0" rtlCol="0" anchor="t"/>
          <a:lstStyle/>
          <a:p>
            <a:pPr marL="0" indent="0">
              <a:lnSpc>
                <a:spcPts val="2550"/>
              </a:lnSpc>
              <a:buNone/>
            </a:pPr>
            <a:r>
              <a:rPr lang="en-US" sz="2000" b="1" dirty="0">
                <a:solidFill>
                  <a:srgbClr val="D7D4CC"/>
                </a:solidFill>
                <a:latin typeface="Comfortaa Bold" pitchFamily="34" charset="0"/>
                <a:ea typeface="Comfortaa Bold" pitchFamily="34" charset="-122"/>
                <a:cs typeface="Comfortaa Bold" pitchFamily="34" charset="-120"/>
              </a:rPr>
              <a:t>Shipment</a:t>
            </a:r>
            <a:endParaRPr lang="en-US" sz="2000" dirty="0"/>
          </a:p>
        </p:txBody>
      </p:sp>
      <p:sp>
        <p:nvSpPr>
          <p:cNvPr id="11" name="Text 8">
            <a:extLst>
              <a:ext uri="{FF2B5EF4-FFF2-40B4-BE49-F238E27FC236}">
                <a16:creationId xmlns:a16="http://schemas.microsoft.com/office/drawing/2014/main" id="{3ED824BA-1ACF-46F3-8160-0A02FE0B0D9F}"/>
              </a:ext>
            </a:extLst>
          </p:cNvPr>
          <p:cNvSpPr/>
          <p:nvPr/>
        </p:nvSpPr>
        <p:spPr>
          <a:xfrm>
            <a:off x="5449729" y="3862626"/>
            <a:ext cx="2875002" cy="1497806"/>
          </a:xfrm>
          <a:prstGeom prst="rect">
            <a:avLst/>
          </a:prstGeom>
          <a:noFill/>
          <a:ln/>
        </p:spPr>
        <p:txBody>
          <a:bodyPr wrap="square" lIns="0" tIns="0" rIns="0" bIns="0" rtlCol="0" anchor="t"/>
          <a:lstStyle/>
          <a:p>
            <a:pPr marL="0" indent="0">
              <a:lnSpc>
                <a:spcPts val="2900"/>
              </a:lnSpc>
              <a:buNone/>
            </a:pPr>
            <a:r>
              <a:rPr lang="en-US" sz="1800" dirty="0">
                <a:solidFill>
                  <a:srgbClr val="D7D4CC"/>
                </a:solidFill>
                <a:latin typeface="Raleway Medium" pitchFamily="34" charset="0"/>
                <a:ea typeface="Raleway Medium" pitchFamily="34" charset="-122"/>
                <a:cs typeface="Raleway Medium" pitchFamily="34" charset="-120"/>
              </a:rPr>
              <a:t>Packaging and dispatching orders to customers, ensuring timely delivery.</a:t>
            </a:r>
            <a:endParaRPr lang="en-US" sz="1800" dirty="0"/>
          </a:p>
        </p:txBody>
      </p:sp>
      <p:sp>
        <p:nvSpPr>
          <p:cNvPr id="12" name="Shape 9">
            <a:extLst>
              <a:ext uri="{FF2B5EF4-FFF2-40B4-BE49-F238E27FC236}">
                <a16:creationId xmlns:a16="http://schemas.microsoft.com/office/drawing/2014/main" id="{94B79616-E628-4123-BFD4-0F9C79BD0CAE}"/>
              </a:ext>
            </a:extLst>
          </p:cNvPr>
          <p:cNvSpPr/>
          <p:nvPr/>
        </p:nvSpPr>
        <p:spPr>
          <a:xfrm>
            <a:off x="819269" y="6182916"/>
            <a:ext cx="526613" cy="526613"/>
          </a:xfrm>
          <a:prstGeom prst="roundRect">
            <a:avLst>
              <a:gd name="adj" fmla="val 66681"/>
            </a:avLst>
          </a:prstGeom>
          <a:solidFill>
            <a:srgbClr val="46464A"/>
          </a:solidFill>
          <a:ln/>
        </p:spPr>
      </p:sp>
      <p:sp>
        <p:nvSpPr>
          <p:cNvPr id="13" name="Text 10">
            <a:extLst>
              <a:ext uri="{FF2B5EF4-FFF2-40B4-BE49-F238E27FC236}">
                <a16:creationId xmlns:a16="http://schemas.microsoft.com/office/drawing/2014/main" id="{FDD8C493-A65B-4391-8168-CE15B476DEE0}"/>
              </a:ext>
            </a:extLst>
          </p:cNvPr>
          <p:cNvSpPr/>
          <p:nvPr/>
        </p:nvSpPr>
        <p:spPr>
          <a:xfrm>
            <a:off x="989052" y="6290072"/>
            <a:ext cx="186928" cy="312182"/>
          </a:xfrm>
          <a:prstGeom prst="rect">
            <a:avLst/>
          </a:prstGeom>
          <a:noFill/>
          <a:ln/>
        </p:spPr>
        <p:txBody>
          <a:bodyPr wrap="none" lIns="0" tIns="0" rIns="0" bIns="0" rtlCol="0" anchor="t"/>
          <a:lstStyle/>
          <a:p>
            <a:pPr marL="0" indent="0" algn="ctr">
              <a:lnSpc>
                <a:spcPts val="2450"/>
              </a:lnSpc>
              <a:buNone/>
            </a:pPr>
            <a:r>
              <a:rPr lang="en-US" sz="2450" b="1" dirty="0">
                <a:solidFill>
                  <a:srgbClr val="D7D4CC"/>
                </a:solidFill>
                <a:latin typeface="Comfortaa Bold" pitchFamily="34" charset="0"/>
                <a:ea typeface="Comfortaa Bold" pitchFamily="34" charset="-122"/>
              </a:rPr>
              <a:t>12</a:t>
            </a:r>
          </a:p>
          <a:p>
            <a:pPr marL="0" indent="0" algn="ctr">
              <a:lnSpc>
                <a:spcPts val="2450"/>
              </a:lnSpc>
              <a:buNone/>
            </a:pPr>
            <a:endParaRPr lang="en-US" sz="2450" dirty="0"/>
          </a:p>
        </p:txBody>
      </p:sp>
      <p:sp>
        <p:nvSpPr>
          <p:cNvPr id="14" name="Text 11">
            <a:extLst>
              <a:ext uri="{FF2B5EF4-FFF2-40B4-BE49-F238E27FC236}">
                <a16:creationId xmlns:a16="http://schemas.microsoft.com/office/drawing/2014/main" id="{ED5C1DF0-8D48-4F97-9AC5-815CF2B4404B}"/>
              </a:ext>
            </a:extLst>
          </p:cNvPr>
          <p:cNvSpPr/>
          <p:nvPr/>
        </p:nvSpPr>
        <p:spPr>
          <a:xfrm>
            <a:off x="1579959" y="6182916"/>
            <a:ext cx="2601039" cy="325160"/>
          </a:xfrm>
          <a:prstGeom prst="rect">
            <a:avLst/>
          </a:prstGeom>
          <a:noFill/>
          <a:ln/>
        </p:spPr>
        <p:txBody>
          <a:bodyPr wrap="none" lIns="0" tIns="0" rIns="0" bIns="0" rtlCol="0" anchor="t"/>
          <a:lstStyle/>
          <a:p>
            <a:pPr marL="0" indent="0">
              <a:lnSpc>
                <a:spcPts val="2550"/>
              </a:lnSpc>
              <a:buNone/>
            </a:pPr>
            <a:r>
              <a:rPr lang="en-US" sz="2000" b="1" dirty="0">
                <a:solidFill>
                  <a:srgbClr val="D7D4CC"/>
                </a:solidFill>
                <a:latin typeface="Comfortaa Bold" pitchFamily="34" charset="0"/>
                <a:ea typeface="Comfortaa Bold" pitchFamily="34" charset="-122"/>
                <a:cs typeface="Comfortaa Bold" pitchFamily="34" charset="-120"/>
              </a:rPr>
              <a:t>Bills</a:t>
            </a:r>
            <a:endParaRPr lang="en-US" sz="2000" dirty="0"/>
          </a:p>
        </p:txBody>
      </p:sp>
      <p:sp>
        <p:nvSpPr>
          <p:cNvPr id="15" name="Text 12">
            <a:extLst>
              <a:ext uri="{FF2B5EF4-FFF2-40B4-BE49-F238E27FC236}">
                <a16:creationId xmlns:a16="http://schemas.microsoft.com/office/drawing/2014/main" id="{AD22420A-B7CB-420E-98D3-7021C1934E2E}"/>
              </a:ext>
            </a:extLst>
          </p:cNvPr>
          <p:cNvSpPr/>
          <p:nvPr/>
        </p:nvSpPr>
        <p:spPr>
          <a:xfrm>
            <a:off x="1579959" y="6648450"/>
            <a:ext cx="6744772" cy="748903"/>
          </a:xfrm>
          <a:prstGeom prst="rect">
            <a:avLst/>
          </a:prstGeom>
          <a:noFill/>
          <a:ln/>
        </p:spPr>
        <p:txBody>
          <a:bodyPr wrap="square" lIns="0" tIns="0" rIns="0" bIns="0" rtlCol="0" anchor="t"/>
          <a:lstStyle/>
          <a:p>
            <a:pPr marL="0" indent="0">
              <a:lnSpc>
                <a:spcPts val="2900"/>
              </a:lnSpc>
              <a:buNone/>
            </a:pPr>
            <a:r>
              <a:rPr lang="en-US" sz="1800" dirty="0">
                <a:solidFill>
                  <a:srgbClr val="D7D4CC"/>
                </a:solidFill>
                <a:latin typeface="Raleway Medium" pitchFamily="34" charset="0"/>
                <a:ea typeface="Raleway Medium" pitchFamily="34" charset="-122"/>
                <a:cs typeface="Raleway Medium" pitchFamily="34" charset="-120"/>
              </a:rPr>
              <a:t>Generating and managing invoices, payments, and financial records.</a:t>
            </a:r>
            <a:endParaRPr lang="en-US" sz="1800" dirty="0"/>
          </a:p>
        </p:txBody>
      </p:sp>
      <p:pic>
        <p:nvPicPr>
          <p:cNvPr id="16" name="Picture 15">
            <a:extLst>
              <a:ext uri="{FF2B5EF4-FFF2-40B4-BE49-F238E27FC236}">
                <a16:creationId xmlns:a16="http://schemas.microsoft.com/office/drawing/2014/main" id="{DFD4C2FF-71F8-4CE7-94A9-4730A5EBABBD}"/>
              </a:ext>
            </a:extLst>
          </p:cNvPr>
          <p:cNvPicPr>
            <a:picLocks noChangeAspect="1"/>
          </p:cNvPicPr>
          <p:nvPr/>
        </p:nvPicPr>
        <p:blipFill>
          <a:blip r:embed="rId3"/>
          <a:stretch>
            <a:fillRect/>
          </a:stretch>
        </p:blipFill>
        <p:spPr>
          <a:xfrm>
            <a:off x="8496181" y="-1"/>
            <a:ext cx="6134220" cy="8229601"/>
          </a:xfrm>
          <a:prstGeom prst="rect">
            <a:avLst/>
          </a:prstGeom>
        </p:spPr>
      </p:pic>
    </p:spTree>
    <p:extLst>
      <p:ext uri="{BB962C8B-B14F-4D97-AF65-F5344CB8AC3E}">
        <p14:creationId xmlns:p14="http://schemas.microsoft.com/office/powerpoint/2010/main" val="797916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56393"/>
            <a:ext cx="5486400" cy="8229600"/>
          </a:xfrm>
          <a:prstGeom prst="rect">
            <a:avLst/>
          </a:prstGeom>
        </p:spPr>
      </p:pic>
      <p:sp>
        <p:nvSpPr>
          <p:cNvPr id="3" name="Text 0"/>
          <p:cNvSpPr/>
          <p:nvPr/>
        </p:nvSpPr>
        <p:spPr>
          <a:xfrm>
            <a:off x="365760" y="892254"/>
            <a:ext cx="4819425" cy="2448521"/>
          </a:xfrm>
          <a:prstGeom prst="rect">
            <a:avLst/>
          </a:prstGeom>
          <a:noFill/>
          <a:ln/>
        </p:spPr>
        <p:txBody>
          <a:bodyPr wrap="square" lIns="0" tIns="0" rIns="0" bIns="0" rtlCol="0" anchor="t"/>
          <a:lstStyle/>
          <a:p>
            <a:pPr marL="0" indent="0">
              <a:lnSpc>
                <a:spcPts val="5400"/>
              </a:lnSpc>
              <a:buNone/>
            </a:pPr>
            <a:r>
              <a:rPr lang="en-US" sz="4300" b="1" dirty="0">
                <a:solidFill>
                  <a:srgbClr val="FFE14D"/>
                </a:solidFill>
                <a:latin typeface="Comfortaa Bold" pitchFamily="34" charset="0"/>
                <a:ea typeface="Comfortaa Bold" pitchFamily="34" charset="-122"/>
                <a:cs typeface="Comfortaa Bold" pitchFamily="34" charset="-120"/>
              </a:rPr>
              <a:t>Production Planning and Scheduling</a:t>
            </a:r>
            <a:endParaRPr lang="en-US" sz="4300" dirty="0"/>
          </a:p>
        </p:txBody>
      </p:sp>
      <p:pic>
        <p:nvPicPr>
          <p:cNvPr id="4" name="Image 1" descr="preencoded.png"/>
          <p:cNvPicPr>
            <a:picLocks noChangeAspect="1"/>
          </p:cNvPicPr>
          <p:nvPr/>
        </p:nvPicPr>
        <p:blipFill>
          <a:blip r:embed="rId4"/>
          <a:stretch>
            <a:fillRect/>
          </a:stretch>
        </p:blipFill>
        <p:spPr>
          <a:xfrm>
            <a:off x="229336" y="3309461"/>
            <a:ext cx="556260" cy="556260"/>
          </a:xfrm>
          <a:prstGeom prst="rect">
            <a:avLst/>
          </a:prstGeom>
        </p:spPr>
      </p:pic>
      <p:sp>
        <p:nvSpPr>
          <p:cNvPr id="5" name="Text 1"/>
          <p:cNvSpPr/>
          <p:nvPr/>
        </p:nvSpPr>
        <p:spPr>
          <a:xfrm>
            <a:off x="907383" y="3463214"/>
            <a:ext cx="1685525" cy="485835"/>
          </a:xfrm>
          <a:prstGeom prst="rect">
            <a:avLst/>
          </a:prstGeom>
          <a:noFill/>
          <a:ln/>
        </p:spPr>
        <p:txBody>
          <a:bodyPr wrap="none" lIns="0" tIns="0" rIns="0" bIns="0" rtlCol="0" anchor="t"/>
          <a:lstStyle/>
          <a:p>
            <a:pPr marL="0" indent="0" algn="l">
              <a:lnSpc>
                <a:spcPts val="2700"/>
              </a:lnSpc>
              <a:buNone/>
            </a:pPr>
            <a:r>
              <a:rPr lang="en-US" sz="2150" b="1" dirty="0">
                <a:solidFill>
                  <a:srgbClr val="D7D4CC"/>
                </a:solidFill>
                <a:latin typeface="Comfortaa Bold" pitchFamily="34" charset="0"/>
                <a:ea typeface="Comfortaa Bold" pitchFamily="34" charset="-122"/>
                <a:cs typeface="Comfortaa Bold" pitchFamily="34" charset="-120"/>
              </a:rPr>
              <a:t>Scheduling</a:t>
            </a:r>
            <a:endParaRPr lang="en-US" sz="2150" dirty="0"/>
          </a:p>
        </p:txBody>
      </p:sp>
      <p:sp>
        <p:nvSpPr>
          <p:cNvPr id="6" name="Text 2"/>
          <p:cNvSpPr/>
          <p:nvPr/>
        </p:nvSpPr>
        <p:spPr>
          <a:xfrm>
            <a:off x="2480095" y="3065929"/>
            <a:ext cx="5365415" cy="1214623"/>
          </a:xfrm>
          <a:prstGeom prst="rect">
            <a:avLst/>
          </a:prstGeom>
          <a:noFill/>
          <a:ln/>
        </p:spPr>
        <p:txBody>
          <a:bodyPr wrap="square" lIns="0" tIns="0" rIns="0" bIns="0" rtlCol="0" anchor="t"/>
          <a:lstStyle/>
          <a:p>
            <a:pPr marL="0" indent="0" algn="l">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Creating production schedules based on demand forecasts. Ensures timely completion of orders.</a:t>
            </a:r>
            <a:endParaRPr lang="en-US" sz="1900" dirty="0"/>
          </a:p>
        </p:txBody>
      </p:sp>
      <p:pic>
        <p:nvPicPr>
          <p:cNvPr id="7" name="Image 2" descr="preencoded.png"/>
          <p:cNvPicPr>
            <a:picLocks noChangeAspect="1"/>
          </p:cNvPicPr>
          <p:nvPr/>
        </p:nvPicPr>
        <p:blipFill>
          <a:blip r:embed="rId5"/>
          <a:stretch>
            <a:fillRect/>
          </a:stretch>
        </p:blipFill>
        <p:spPr>
          <a:xfrm>
            <a:off x="229336" y="5090566"/>
            <a:ext cx="556260" cy="556260"/>
          </a:xfrm>
          <a:prstGeom prst="rect">
            <a:avLst/>
          </a:prstGeom>
        </p:spPr>
      </p:pic>
      <p:sp>
        <p:nvSpPr>
          <p:cNvPr id="8" name="Text 3"/>
          <p:cNvSpPr/>
          <p:nvPr/>
        </p:nvSpPr>
        <p:spPr>
          <a:xfrm>
            <a:off x="914248" y="5053477"/>
            <a:ext cx="1685525" cy="593350"/>
          </a:xfrm>
          <a:prstGeom prst="rect">
            <a:avLst/>
          </a:prstGeom>
          <a:noFill/>
          <a:ln/>
        </p:spPr>
        <p:txBody>
          <a:bodyPr wrap="square" lIns="0" tIns="0" rIns="0" bIns="0" rtlCol="0" anchor="t"/>
          <a:lstStyle/>
          <a:p>
            <a:pPr marL="0" indent="0" algn="l">
              <a:lnSpc>
                <a:spcPts val="2700"/>
              </a:lnSpc>
              <a:buNone/>
            </a:pPr>
            <a:r>
              <a:rPr lang="en-US" sz="2150" b="1" dirty="0">
                <a:solidFill>
                  <a:srgbClr val="D7D4CC"/>
                </a:solidFill>
                <a:latin typeface="Comfortaa Bold" pitchFamily="34" charset="0"/>
                <a:ea typeface="Comfortaa Bold" pitchFamily="34" charset="-122"/>
                <a:cs typeface="Comfortaa Bold" pitchFamily="34" charset="-120"/>
              </a:rPr>
              <a:t>Resource Allocation</a:t>
            </a:r>
            <a:endParaRPr lang="en-US" sz="2150" dirty="0"/>
          </a:p>
        </p:txBody>
      </p:sp>
      <p:sp>
        <p:nvSpPr>
          <p:cNvPr id="9" name="Text 4"/>
          <p:cNvSpPr/>
          <p:nvPr/>
        </p:nvSpPr>
        <p:spPr>
          <a:xfrm>
            <a:off x="2476517" y="4995409"/>
            <a:ext cx="5247473" cy="1214623"/>
          </a:xfrm>
          <a:prstGeom prst="rect">
            <a:avLst/>
          </a:prstGeom>
          <a:noFill/>
          <a:ln/>
        </p:spPr>
        <p:txBody>
          <a:bodyPr wrap="square" lIns="0" tIns="0" rIns="0" bIns="0" rtlCol="0" anchor="t"/>
          <a:lstStyle/>
          <a:p>
            <a:pPr marL="0" indent="0" algn="l">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Distributing resources efficiently, including machinery and labor. Maximizes output.</a:t>
            </a:r>
            <a:endParaRPr lang="en-US" sz="1900" dirty="0"/>
          </a:p>
        </p:txBody>
      </p:sp>
      <p:pic>
        <p:nvPicPr>
          <p:cNvPr id="10" name="Image 3" descr="preencoded.png"/>
          <p:cNvPicPr>
            <a:picLocks noChangeAspect="1"/>
          </p:cNvPicPr>
          <p:nvPr/>
        </p:nvPicPr>
        <p:blipFill>
          <a:blip r:embed="rId6"/>
          <a:stretch>
            <a:fillRect/>
          </a:stretch>
        </p:blipFill>
        <p:spPr>
          <a:xfrm>
            <a:off x="229336" y="6725098"/>
            <a:ext cx="556260" cy="556260"/>
          </a:xfrm>
          <a:prstGeom prst="rect">
            <a:avLst/>
          </a:prstGeom>
        </p:spPr>
      </p:pic>
      <p:sp>
        <p:nvSpPr>
          <p:cNvPr id="11" name="Text 5"/>
          <p:cNvSpPr/>
          <p:nvPr/>
        </p:nvSpPr>
        <p:spPr>
          <a:xfrm>
            <a:off x="906295" y="6725098"/>
            <a:ext cx="1177791" cy="556260"/>
          </a:xfrm>
          <a:prstGeom prst="rect">
            <a:avLst/>
          </a:prstGeom>
          <a:noFill/>
          <a:ln/>
        </p:spPr>
        <p:txBody>
          <a:bodyPr wrap="square" lIns="0" tIns="0" rIns="0" bIns="0" rtlCol="0" anchor="t"/>
          <a:lstStyle/>
          <a:p>
            <a:pPr marL="0" indent="0" algn="l">
              <a:lnSpc>
                <a:spcPts val="2700"/>
              </a:lnSpc>
              <a:buNone/>
            </a:pPr>
            <a:r>
              <a:rPr lang="en-US" sz="2150" b="1" dirty="0">
                <a:solidFill>
                  <a:srgbClr val="D7D4CC"/>
                </a:solidFill>
                <a:latin typeface="Comfortaa Bold" pitchFamily="34" charset="0"/>
                <a:ea typeface="Comfortaa Bold" pitchFamily="34" charset="-122"/>
                <a:cs typeface="Comfortaa Bold" pitchFamily="34" charset="-120"/>
              </a:rPr>
              <a:t>Capacity Planning</a:t>
            </a:r>
            <a:endParaRPr lang="en-US" sz="2150" dirty="0"/>
          </a:p>
        </p:txBody>
      </p:sp>
      <p:sp>
        <p:nvSpPr>
          <p:cNvPr id="12" name="Text 6"/>
          <p:cNvSpPr/>
          <p:nvPr/>
        </p:nvSpPr>
        <p:spPr>
          <a:xfrm>
            <a:off x="2418154" y="6648226"/>
            <a:ext cx="5028743" cy="1439650"/>
          </a:xfrm>
          <a:prstGeom prst="rect">
            <a:avLst/>
          </a:prstGeom>
          <a:noFill/>
          <a:ln/>
        </p:spPr>
        <p:txBody>
          <a:bodyPr wrap="square" lIns="0" tIns="0" rIns="0" bIns="0" rtlCol="0" anchor="t"/>
          <a:lstStyle/>
          <a:p>
            <a:pPr marL="0" indent="0" algn="l">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Assessing production capacity, it identifies potential bottlenecks.</a:t>
            </a:r>
            <a:endParaRPr lang="en-US" sz="19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7">
    <p:bg>
      <p:bgPr>
        <a:gradFill flip="none" rotWithShape="1">
          <a:gsLst>
            <a:gs pos="100000">
              <a:schemeClr val="tx1">
                <a:lumMod val="0"/>
              </a:schemeClr>
            </a:gs>
            <a:gs pos="100000">
              <a:schemeClr val="accent5">
                <a:lumMod val="95000"/>
              </a:schemeClr>
            </a:gs>
            <a:gs pos="100000">
              <a:schemeClr val="accent5">
                <a:lumMod val="60000"/>
              </a:schemeClr>
            </a:gs>
          </a:gsLst>
          <a:path path="circle">
            <a:fillToRect l="50000" t="130000" r="50000" b="-30000"/>
          </a:path>
          <a:tileRect/>
        </a:gradFill>
        <a:effectLst/>
      </p:bgPr>
    </p:bg>
    <p:spTree>
      <p:nvGrpSpPr>
        <p:cNvPr id="1" name=""/>
        <p:cNvGrpSpPr/>
        <p:nvPr/>
      </p:nvGrpSpPr>
      <p:grpSpPr>
        <a:xfrm>
          <a:off x="0" y="0"/>
          <a:ext cx="0" cy="0"/>
          <a:chOff x="0" y="0"/>
          <a:chExt cx="0" cy="0"/>
        </a:xfrm>
      </p:grpSpPr>
      <p:sp>
        <p:nvSpPr>
          <p:cNvPr id="2" name="Text 0"/>
          <p:cNvSpPr/>
          <p:nvPr/>
        </p:nvSpPr>
        <p:spPr>
          <a:xfrm>
            <a:off x="5057298" y="519767"/>
            <a:ext cx="4515803" cy="685800"/>
          </a:xfrm>
          <a:prstGeom prst="rect">
            <a:avLst/>
          </a:prstGeom>
          <a:noFill/>
          <a:ln/>
        </p:spPr>
        <p:txBody>
          <a:bodyPr wrap="none" lIns="0" tIns="0" rIns="0" bIns="0" rtlCol="0" anchor="t"/>
          <a:lstStyle/>
          <a:p>
            <a:pPr marL="0" indent="0">
              <a:lnSpc>
                <a:spcPts val="5400"/>
              </a:lnSpc>
              <a:buNone/>
            </a:pPr>
            <a:r>
              <a:rPr lang="en-US" sz="4300" b="1" dirty="0">
                <a:solidFill>
                  <a:srgbClr val="FFE14D"/>
                </a:solidFill>
                <a:latin typeface="Comfortaa Bold" pitchFamily="34" charset="0"/>
                <a:ea typeface="Comfortaa Bold" pitchFamily="34" charset="-122"/>
                <a:cs typeface="Comfortaa Bold" pitchFamily="34" charset="-120"/>
              </a:rPr>
              <a:t>Data Flow Chat</a:t>
            </a:r>
            <a:endParaRPr lang="en-US" sz="4300" dirty="0"/>
          </a:p>
        </p:txBody>
      </p:sp>
      <p:sp>
        <p:nvSpPr>
          <p:cNvPr id="8" name="Text 4"/>
          <p:cNvSpPr/>
          <p:nvPr/>
        </p:nvSpPr>
        <p:spPr>
          <a:xfrm>
            <a:off x="8238173" y="2711172"/>
            <a:ext cx="181570" cy="493752"/>
          </a:xfrm>
          <a:prstGeom prst="rect">
            <a:avLst/>
          </a:prstGeom>
          <a:noFill/>
          <a:ln/>
        </p:spPr>
        <p:txBody>
          <a:bodyPr wrap="none" lIns="0" tIns="0" rIns="0" bIns="0" rtlCol="0" anchor="t"/>
          <a:lstStyle/>
          <a:p>
            <a:pPr marL="0" indent="0">
              <a:lnSpc>
                <a:spcPts val="3850"/>
              </a:lnSpc>
              <a:buNone/>
            </a:pPr>
            <a:endParaRPr lang="en-US" sz="2400" dirty="0"/>
          </a:p>
        </p:txBody>
      </p:sp>
      <p:pic>
        <p:nvPicPr>
          <p:cNvPr id="14" name="Picture 13">
            <a:extLst>
              <a:ext uri="{FF2B5EF4-FFF2-40B4-BE49-F238E27FC236}">
                <a16:creationId xmlns:a16="http://schemas.microsoft.com/office/drawing/2014/main" id="{99E712B2-4A6D-4F80-9B9D-6FFF3CA99406}"/>
              </a:ext>
            </a:extLst>
          </p:cNvPr>
          <p:cNvPicPr>
            <a:picLocks noChangeAspect="1"/>
          </p:cNvPicPr>
          <p:nvPr/>
        </p:nvPicPr>
        <p:blipFill>
          <a:blip r:embed="rId3"/>
          <a:stretch>
            <a:fillRect/>
          </a:stretch>
        </p:blipFill>
        <p:spPr>
          <a:xfrm>
            <a:off x="3806684" y="1499825"/>
            <a:ext cx="7248525" cy="6086475"/>
          </a:xfrm>
          <a:prstGeom prst="rect">
            <a:avLst/>
          </a:prstGeom>
          <a:effectLst>
            <a:glow rad="114300">
              <a:srgbClr val="FFFF00">
                <a:alpha val="85000"/>
              </a:srgbClr>
            </a:glow>
          </a:effectLst>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614</TotalTime>
  <Words>532</Words>
  <Application>Microsoft Office PowerPoint</Application>
  <PresentationFormat>Custom</PresentationFormat>
  <Paragraphs>79</Paragraphs>
  <Slides>12</Slides>
  <Notes>6</Notes>
  <HiddenSlides>0</HiddenSlides>
  <MMClips>0</MMClip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Rd Ahmed</cp:lastModifiedBy>
  <cp:revision>80</cp:revision>
  <dcterms:created xsi:type="dcterms:W3CDTF">2025-02-09T23:33:31Z</dcterms:created>
  <dcterms:modified xsi:type="dcterms:W3CDTF">2025-02-11T06:49:04Z</dcterms:modified>
</cp:coreProperties>
</file>